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8852" r:id="rId1"/>
  </p:sldMasterIdLst>
  <p:notesMasterIdLst>
    <p:notesMasterId r:id="rId6"/>
  </p:notesMasterIdLst>
  <p:handoutMasterIdLst>
    <p:handoutMasterId r:id="rId7"/>
  </p:handoutMasterIdLst>
  <p:sldIdLst>
    <p:sldId id="780" r:id="rId2"/>
    <p:sldId id="782" r:id="rId3"/>
    <p:sldId id="785" r:id="rId4"/>
    <p:sldId id="783" r:id="rId5"/>
  </p:sldIdLst>
  <p:sldSz cx="9144000" cy="6858000" type="screen4x3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35" userDrawn="1">
          <p15:clr>
            <a:srgbClr val="A4A3A4"/>
          </p15:clr>
        </p15:guide>
        <p15:guide id="2" pos="3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段村 健吉" initials="段村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70C0"/>
    <a:srgbClr val="CCFFCC"/>
    <a:srgbClr val="99FF99"/>
    <a:srgbClr val="FF0000"/>
    <a:srgbClr val="3366FF"/>
    <a:srgbClr val="FFFF99"/>
    <a:srgbClr val="FFFFCC"/>
    <a:srgbClr val="FFD85D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75" autoAdjust="0"/>
    <p:restoredTop sz="96582" autoAdjust="0"/>
  </p:normalViewPr>
  <p:slideViewPr>
    <p:cSldViewPr showGuides="1">
      <p:cViewPr varScale="1">
        <p:scale>
          <a:sx n="112" d="100"/>
          <a:sy n="112" d="100"/>
        </p:scale>
        <p:origin x="2016" y="96"/>
      </p:cViewPr>
      <p:guideLst>
        <p:guide orient="horz" pos="1735"/>
        <p:guide pos="3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howGuides="1">
      <p:cViewPr varScale="1">
        <p:scale>
          <a:sx n="86" d="100"/>
          <a:sy n="86" d="100"/>
        </p:scale>
        <p:origin x="3876" y="54"/>
      </p:cViewPr>
      <p:guideLst>
        <p:guide orient="horz" pos="3107"/>
        <p:guide pos="2121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7"/>
            <a:ext cx="291941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05" tIns="45654" rIns="91305" bIns="45654" numCol="1" anchor="t" anchorCtr="0" compatLnSpc="1">
            <a:prstTxWarp prst="textNoShape">
              <a:avLst/>
            </a:prstTxWarp>
          </a:bodyPr>
          <a:lstStyle>
            <a:lvl1pPr defTabSz="910980" eaLnBrk="1" hangingPunct="1">
              <a:defRPr sz="11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7"/>
            <a:ext cx="291941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05" tIns="45654" rIns="91305" bIns="45654" numCol="1" anchor="t" anchorCtr="0" compatLnSpc="1">
            <a:prstTxWarp prst="textNoShape">
              <a:avLst/>
            </a:prstTxWarp>
          </a:bodyPr>
          <a:lstStyle>
            <a:lvl1pPr algn="r" defTabSz="910980" eaLnBrk="1" hangingPunct="1">
              <a:defRPr sz="11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9372600"/>
            <a:ext cx="291941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05" tIns="45654" rIns="91305" bIns="45654" numCol="1" anchor="b" anchorCtr="0" compatLnSpc="1">
            <a:prstTxWarp prst="textNoShape">
              <a:avLst/>
            </a:prstTxWarp>
          </a:bodyPr>
          <a:lstStyle>
            <a:lvl1pPr defTabSz="910980" eaLnBrk="1" hangingPunct="1">
              <a:defRPr sz="11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2600"/>
            <a:ext cx="291941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05" tIns="45654" rIns="91305" bIns="45654" numCol="1" anchor="b" anchorCtr="0" compatLnSpc="1">
            <a:prstTxWarp prst="textNoShape">
              <a:avLst/>
            </a:prstTxWarp>
          </a:bodyPr>
          <a:lstStyle>
            <a:lvl1pPr algn="r" defTabSz="910980" eaLnBrk="1" hangingPunct="1">
              <a:defRPr sz="1100" b="0"/>
            </a:lvl1pPr>
          </a:lstStyle>
          <a:p>
            <a:pPr>
              <a:defRPr/>
            </a:pPr>
            <a:fld id="{0AB886FF-CB25-4112-BD90-F743D0F30FB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03799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7"/>
            <a:ext cx="291941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05" tIns="45654" rIns="91305" bIns="45654" numCol="1" anchor="t" anchorCtr="0" compatLnSpc="1">
            <a:prstTxWarp prst="textNoShape">
              <a:avLst/>
            </a:prstTxWarp>
          </a:bodyPr>
          <a:lstStyle>
            <a:lvl1pPr defTabSz="910980" eaLnBrk="1" hangingPunct="1">
              <a:defRPr sz="11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7"/>
            <a:ext cx="291941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05" tIns="45654" rIns="91305" bIns="45654" numCol="1" anchor="t" anchorCtr="0" compatLnSpc="1">
            <a:prstTxWarp prst="textNoShape">
              <a:avLst/>
            </a:prstTxWarp>
          </a:bodyPr>
          <a:lstStyle>
            <a:lvl1pPr algn="r" defTabSz="910980" eaLnBrk="1" hangingPunct="1">
              <a:defRPr sz="11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41363"/>
            <a:ext cx="4933950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3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05" tIns="45654" rIns="91305" bIns="456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9372600"/>
            <a:ext cx="291941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05" tIns="45654" rIns="91305" bIns="45654" numCol="1" anchor="b" anchorCtr="0" compatLnSpc="1">
            <a:prstTxWarp prst="textNoShape">
              <a:avLst/>
            </a:prstTxWarp>
          </a:bodyPr>
          <a:lstStyle>
            <a:lvl1pPr defTabSz="910980" eaLnBrk="1" hangingPunct="1">
              <a:defRPr sz="11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2600"/>
            <a:ext cx="291941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05" tIns="45654" rIns="91305" bIns="45654" numCol="1" anchor="b" anchorCtr="0" compatLnSpc="1">
            <a:prstTxWarp prst="textNoShape">
              <a:avLst/>
            </a:prstTxWarp>
          </a:bodyPr>
          <a:lstStyle>
            <a:lvl1pPr algn="r" defTabSz="910980" eaLnBrk="1" hangingPunct="1">
              <a:defRPr sz="1100" b="0"/>
            </a:lvl1pPr>
          </a:lstStyle>
          <a:p>
            <a:pPr>
              <a:defRPr/>
            </a:pPr>
            <a:fld id="{EEAAA7B2-16C3-46A5-9EB9-8A1CD3BB76D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9590672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94" tIns="45701" rIns="91394" bIns="45701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ja-JP" sz="110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6148" name="スライド番号プレースホルダー 3"/>
          <p:cNvSpPr txBox="1">
            <a:spLocks noGrp="1"/>
          </p:cNvSpPr>
          <p:nvPr/>
        </p:nvSpPr>
        <p:spPr bwMode="auto">
          <a:xfrm>
            <a:off x="3651250" y="11845925"/>
            <a:ext cx="2795588" cy="62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94" tIns="45701" rIns="91394" bIns="45701" anchor="b"/>
          <a:lstStyle>
            <a:lvl1pPr defTabSz="917575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38188" indent="-284163" defTabSz="917575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35063" indent="-227013" defTabSz="917575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589088" indent="-227013" defTabSz="917575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43113" indent="-227013" defTabSz="917575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00313" indent="-227013" defTabSz="917575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57513" indent="-227013" defTabSz="917575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14713" indent="-227013" defTabSz="917575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71913" indent="-227013" defTabSz="917575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r" eaLnBrk="1" hangingPunct="1"/>
            <a:fld id="{CB96C908-4477-482F-8F64-804F5C7E3F3A}" type="slidenum">
              <a:rPr lang="en-US" altLang="ja-JP" sz="120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0</a:t>
            </a:fld>
            <a:endParaRPr lang="en-US" altLang="ja-JP" sz="12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729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72390" y="229871"/>
            <a:ext cx="2057400" cy="420369"/>
          </a:xfrm>
          <a:prstGeom prst="rect">
            <a:avLst/>
          </a:prstGeom>
        </p:spPr>
        <p:txBody>
          <a:bodyPr/>
          <a:lstStyle>
            <a:lvl1pPr>
              <a:defRPr sz="788"/>
            </a:lvl1pPr>
          </a:lstStyle>
          <a:p>
            <a:r>
              <a:rPr lang="en-US" altLang="ja-JP" dirty="0" smtClean="0"/>
              <a:t>【</a:t>
            </a:r>
            <a:r>
              <a:rPr lang="ja-JP" altLang="en-US" dirty="0" smtClean="0"/>
              <a:t>機密性２</a:t>
            </a:r>
            <a:r>
              <a:rPr lang="en-US" altLang="ja-JP" dirty="0" smtClean="0"/>
              <a:t>】 </a:t>
            </a:r>
          </a:p>
          <a:p>
            <a:r>
              <a:rPr lang="ja-JP" altLang="en-US" dirty="0" smtClean="0"/>
              <a:t>発出元→発出先</a:t>
            </a:r>
            <a:endParaRPr lang="ja-JP" alt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659880" y="392429"/>
            <a:ext cx="2419350" cy="278130"/>
          </a:xfrm>
          <a:prstGeom prst="rect">
            <a:avLst/>
          </a:prstGeom>
        </p:spPr>
        <p:txBody>
          <a:bodyPr/>
          <a:lstStyle>
            <a:lvl1pPr algn="r">
              <a:defRPr sz="788"/>
            </a:lvl1pPr>
          </a:lstStyle>
          <a:p>
            <a:r>
              <a:rPr lang="ja-JP" altLang="en-US" dirty="0" smtClean="0"/>
              <a:t>作成日</a:t>
            </a:r>
            <a:r>
              <a:rPr lang="en-US" altLang="ja-JP" dirty="0" smtClean="0"/>
              <a:t>_</a:t>
            </a:r>
            <a:r>
              <a:rPr lang="ja-JP" altLang="en-US" dirty="0" smtClean="0"/>
              <a:t>作成担当課</a:t>
            </a:r>
            <a:r>
              <a:rPr lang="en-US" altLang="ja-JP" dirty="0" smtClean="0"/>
              <a:t>_</a:t>
            </a:r>
            <a:r>
              <a:rPr lang="ja-JP" altLang="en-US" dirty="0" smtClean="0"/>
              <a:t>用途</a:t>
            </a:r>
            <a:r>
              <a:rPr lang="en-US" altLang="ja-JP" dirty="0" smtClean="0"/>
              <a:t>_</a:t>
            </a:r>
            <a:r>
              <a:rPr lang="ja-JP" altLang="en-US" dirty="0" smtClean="0"/>
              <a:t>保存期間</a:t>
            </a:r>
          </a:p>
        </p:txBody>
      </p:sp>
    </p:spTree>
    <p:extLst>
      <p:ext uri="{BB962C8B-B14F-4D97-AF65-F5344CB8AC3E}">
        <p14:creationId xmlns:p14="http://schemas.microsoft.com/office/powerpoint/2010/main" val="1968980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2FB84F-255B-4E00-B997-C4BC6C39DA85}" type="datetime1">
              <a:rPr lang="ja-JP" altLang="en-US" smtClean="0"/>
              <a:t>2019/5/28</a:t>
            </a:fld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61B60B5-1F84-4C96-9047-B48467206C3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3550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7970" y="72519"/>
            <a:ext cx="609284" cy="360868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7288" y="65809"/>
            <a:ext cx="1327991" cy="375138"/>
          </a:xfrm>
          <a:prstGeom prst="rect">
            <a:avLst/>
          </a:prstGeom>
        </p:spPr>
      </p:pic>
      <p:cxnSp>
        <p:nvCxnSpPr>
          <p:cNvPr id="9" name="直線コネクタ 8"/>
          <p:cNvCxnSpPr/>
          <p:nvPr/>
        </p:nvCxnSpPr>
        <p:spPr>
          <a:xfrm>
            <a:off x="58892" y="534899"/>
            <a:ext cx="9005539" cy="20837"/>
          </a:xfrm>
          <a:prstGeom prst="line">
            <a:avLst/>
          </a:prstGeom>
          <a:ln w="88900">
            <a:gradFill flip="none" rotWithShape="1">
              <a:gsLst>
                <a:gs pos="0">
                  <a:schemeClr val="accent5">
                    <a:lumMod val="70000"/>
                  </a:schemeClr>
                </a:gs>
                <a:gs pos="8000">
                  <a:schemeClr val="accent5">
                    <a:lumMod val="88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16200000" scaled="1"/>
              <a:tileRect/>
            </a:gra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58892" y="433385"/>
            <a:ext cx="9005539" cy="20837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>
                    <a:lumMod val="67000"/>
                  </a:schemeClr>
                </a:gs>
                <a:gs pos="48000">
                  <a:schemeClr val="accent1">
                    <a:lumMod val="97000"/>
                    <a:lumOff val="3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1"/>
              <a:tileRect/>
            </a:gra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59880" y="392429"/>
            <a:ext cx="2419350" cy="278130"/>
          </a:xfrm>
          <a:prstGeom prst="rect">
            <a:avLst/>
          </a:prstGeom>
        </p:spPr>
        <p:txBody>
          <a:bodyPr/>
          <a:lstStyle>
            <a:lvl1pPr algn="r">
              <a:defRPr sz="788">
                <a:latin typeface="+mj-ea"/>
                <a:ea typeface="+mj-ea"/>
              </a:defRPr>
            </a:lvl1pPr>
          </a:lstStyle>
          <a:p>
            <a:r>
              <a:rPr lang="ja-JP" altLang="en-US" smtClean="0"/>
              <a:t>作成日</a:t>
            </a:r>
            <a:r>
              <a:rPr lang="en-US" altLang="ja-JP" smtClean="0"/>
              <a:t>_</a:t>
            </a:r>
            <a:r>
              <a:rPr lang="ja-JP" altLang="en-US" smtClean="0"/>
              <a:t>作成担当課</a:t>
            </a:r>
            <a:r>
              <a:rPr lang="en-US" altLang="ja-JP" smtClean="0"/>
              <a:t>_</a:t>
            </a:r>
            <a:r>
              <a:rPr lang="ja-JP" altLang="en-US" smtClean="0"/>
              <a:t>用途</a:t>
            </a:r>
            <a:r>
              <a:rPr lang="en-US" altLang="ja-JP" smtClean="0"/>
              <a:t>_</a:t>
            </a:r>
            <a:r>
              <a:rPr lang="ja-JP" altLang="en-US" smtClean="0"/>
              <a:t>保存期間</a:t>
            </a:r>
            <a:endParaRPr lang="ja-JP" altLang="en-US" dirty="0" smtClean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2390" y="229871"/>
            <a:ext cx="2057400" cy="420369"/>
          </a:xfrm>
          <a:prstGeom prst="rect">
            <a:avLst/>
          </a:prstGeom>
        </p:spPr>
        <p:txBody>
          <a:bodyPr/>
          <a:lstStyle>
            <a:lvl1pPr>
              <a:defRPr sz="788">
                <a:latin typeface="+mj-ea"/>
                <a:ea typeface="+mj-ea"/>
              </a:defRPr>
            </a:lvl1pPr>
          </a:lstStyle>
          <a:p>
            <a:r>
              <a:rPr lang="en-US" altLang="ja-JP" smtClean="0"/>
              <a:t>【</a:t>
            </a:r>
            <a:r>
              <a:rPr lang="ja-JP" altLang="en-US" smtClean="0"/>
              <a:t>機密性２</a:t>
            </a:r>
            <a:r>
              <a:rPr lang="en-US" altLang="ja-JP" smtClean="0"/>
              <a:t>】 </a:t>
            </a:r>
          </a:p>
          <a:p>
            <a:r>
              <a:rPr lang="ja-JP" altLang="en-US" smtClean="0"/>
              <a:t>発出元→発出先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78743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853" r:id="rId1"/>
    <p:sldLayoutId id="2147488854" r:id="rId2"/>
  </p:sldLayoutIdLst>
  <p:hf sldNum="0"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角丸四角形 118"/>
          <p:cNvSpPr/>
          <p:nvPr/>
        </p:nvSpPr>
        <p:spPr>
          <a:xfrm>
            <a:off x="301232" y="728700"/>
            <a:ext cx="8459787" cy="984779"/>
          </a:xfrm>
          <a:prstGeom prst="roundRect">
            <a:avLst>
              <a:gd name="adj" fmla="val 5993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chemeClr val="bg1"/>
              </a:solidFill>
            </a:endParaRPr>
          </a:p>
        </p:txBody>
      </p:sp>
      <p:sp>
        <p:nvSpPr>
          <p:cNvPr id="177" name="テキスト ボックス 20"/>
          <p:cNvSpPr txBox="1"/>
          <p:nvPr/>
        </p:nvSpPr>
        <p:spPr>
          <a:xfrm>
            <a:off x="481589" y="775342"/>
            <a:ext cx="5607843" cy="27699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b="1" dirty="0" smtClean="0">
                <a:solidFill>
                  <a:schemeClr val="bg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港則法が適用される港で工事や作業を行う場合は、許可申請が必要になります。</a:t>
            </a:r>
            <a:endParaRPr lang="ja-JP" altLang="en-US" sz="1200" b="1" dirty="0">
              <a:solidFill>
                <a:schemeClr val="bg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18" name="テキスト ボックス 20"/>
          <p:cNvSpPr txBox="1"/>
          <p:nvPr/>
        </p:nvSpPr>
        <p:spPr>
          <a:xfrm>
            <a:off x="490251" y="1065512"/>
            <a:ext cx="8452563" cy="27699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b="1" dirty="0" smtClean="0">
                <a:solidFill>
                  <a:schemeClr val="bg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港則法が適用される港のうち、特定港では、工事や作業に加え、行事を行う場合にも許可申請が必要になります。</a:t>
            </a:r>
            <a:endParaRPr lang="ja-JP" altLang="en-US" sz="1200" b="1" dirty="0">
              <a:solidFill>
                <a:schemeClr val="bg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23" name="テキスト ボックス 20"/>
          <p:cNvSpPr txBox="1"/>
          <p:nvPr/>
        </p:nvSpPr>
        <p:spPr>
          <a:xfrm>
            <a:off x="490251" y="1380589"/>
            <a:ext cx="7054670" cy="27699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b="1" dirty="0" smtClean="0">
                <a:solidFill>
                  <a:schemeClr val="bg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第八管区海上保安本部管内で港則法が適用される港は４０港</a:t>
            </a:r>
            <a:r>
              <a:rPr lang="ja-JP" altLang="en-US" sz="1200" dirty="0" smtClean="0">
                <a:solidFill>
                  <a:schemeClr val="bg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です</a:t>
            </a:r>
            <a:r>
              <a:rPr lang="ja-JP" altLang="en-US" sz="1200" dirty="0">
                <a:solidFill>
                  <a:schemeClr val="bg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（うち特定港６港）。</a:t>
            </a:r>
            <a:endParaRPr lang="ja-JP" altLang="en-US" sz="1200" b="1" dirty="0">
              <a:solidFill>
                <a:schemeClr val="bg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-1" y="3897995"/>
            <a:ext cx="9144001" cy="3005725"/>
            <a:chOff x="-14288" y="3816350"/>
            <a:chExt cx="9144001" cy="3692525"/>
          </a:xfrm>
        </p:grpSpPr>
        <p:pic>
          <p:nvPicPr>
            <p:cNvPr id="5122" name="Picture 2" descr="map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9038"/>
            <a:stretch>
              <a:fillRect/>
            </a:stretch>
          </p:blipFill>
          <p:spPr bwMode="auto">
            <a:xfrm>
              <a:off x="-14288" y="3816350"/>
              <a:ext cx="9144001" cy="3692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" name="グループ化 2"/>
            <p:cNvGrpSpPr/>
            <p:nvPr/>
          </p:nvGrpSpPr>
          <p:grpSpPr>
            <a:xfrm>
              <a:off x="-14288" y="5195888"/>
              <a:ext cx="8597438" cy="1997075"/>
              <a:chOff x="-14288" y="5195888"/>
              <a:chExt cx="8597438" cy="1997075"/>
            </a:xfrm>
          </p:grpSpPr>
          <p:sp>
            <p:nvSpPr>
              <p:cNvPr id="94" name="Oval 4"/>
              <p:cNvSpPr>
                <a:spLocks noChangeArrowheads="1"/>
              </p:cNvSpPr>
              <p:nvPr/>
            </p:nvSpPr>
            <p:spPr bwMode="auto">
              <a:xfrm>
                <a:off x="1054100" y="6610351"/>
                <a:ext cx="144000" cy="17690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95" name="Oval 5"/>
              <p:cNvSpPr>
                <a:spLocks noChangeArrowheads="1"/>
              </p:cNvSpPr>
              <p:nvPr/>
            </p:nvSpPr>
            <p:spPr bwMode="auto">
              <a:xfrm>
                <a:off x="3222625" y="5618163"/>
                <a:ext cx="144000" cy="17690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98" name="AutoShape 7"/>
              <p:cNvSpPr>
                <a:spLocks noChangeArrowheads="1"/>
              </p:cNvSpPr>
              <p:nvPr/>
            </p:nvSpPr>
            <p:spPr bwMode="auto">
              <a:xfrm>
                <a:off x="6650162" y="6547739"/>
                <a:ext cx="641350" cy="223200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666699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dirty="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G丸ｺﾞｼｯｸM-PRO" pitchFamily="50" charset="-128"/>
                    <a:ea typeface="HG丸ｺﾞｼｯｸM-PRO" pitchFamily="50" charset="-128"/>
                  </a:rPr>
                  <a:t>舞鶴港</a:t>
                </a:r>
              </a:p>
            </p:txBody>
          </p:sp>
          <p:sp>
            <p:nvSpPr>
              <p:cNvPr id="147" name="AutoShape 8"/>
              <p:cNvSpPr>
                <a:spLocks noChangeArrowheads="1"/>
              </p:cNvSpPr>
              <p:nvPr/>
            </p:nvSpPr>
            <p:spPr bwMode="auto">
              <a:xfrm>
                <a:off x="1211645" y="6735176"/>
                <a:ext cx="655638" cy="223200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666699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dirty="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G丸ｺﾞｼｯｸM-PRO" pitchFamily="50" charset="-128"/>
                    <a:ea typeface="HG丸ｺﾞｼｯｸM-PRO" pitchFamily="50" charset="-128"/>
                  </a:rPr>
                  <a:t>浜田港</a:t>
                </a:r>
              </a:p>
            </p:txBody>
          </p:sp>
          <p:sp>
            <p:nvSpPr>
              <p:cNvPr id="169" name="Text Box 10"/>
              <p:cNvSpPr txBox="1">
                <a:spLocks noChangeArrowheads="1"/>
              </p:cNvSpPr>
              <p:nvPr/>
            </p:nvSpPr>
            <p:spPr bwMode="auto">
              <a:xfrm>
                <a:off x="1580081" y="6360108"/>
                <a:ext cx="565150" cy="2444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lin ang="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000" dirty="0">
                    <a:solidFill>
                      <a:srgbClr val="333333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ＭＳ 明朝" pitchFamily="17" charset="-128"/>
                  </a:rPr>
                  <a:t>島根県</a:t>
                </a:r>
              </a:p>
            </p:txBody>
          </p:sp>
          <p:sp>
            <p:nvSpPr>
              <p:cNvPr id="170" name="Text Box 11"/>
              <p:cNvSpPr txBox="1">
                <a:spLocks noChangeArrowheads="1"/>
              </p:cNvSpPr>
              <p:nvPr/>
            </p:nvSpPr>
            <p:spPr bwMode="auto">
              <a:xfrm>
                <a:off x="4067910" y="5995340"/>
                <a:ext cx="565150" cy="2444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lin ang="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000" dirty="0">
                    <a:solidFill>
                      <a:srgbClr val="333333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ＭＳ 明朝" pitchFamily="17" charset="-128"/>
                  </a:rPr>
                  <a:t>鳥取県</a:t>
                </a:r>
              </a:p>
            </p:txBody>
          </p:sp>
          <p:sp>
            <p:nvSpPr>
              <p:cNvPr id="171" name="Text Box 12"/>
              <p:cNvSpPr txBox="1">
                <a:spLocks noChangeArrowheads="1"/>
              </p:cNvSpPr>
              <p:nvPr/>
            </p:nvSpPr>
            <p:spPr bwMode="auto">
              <a:xfrm>
                <a:off x="5532438" y="6742113"/>
                <a:ext cx="565150" cy="2444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lin ang="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000" dirty="0">
                    <a:solidFill>
                      <a:srgbClr val="333333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ＭＳ 明朝" pitchFamily="17" charset="-128"/>
                  </a:rPr>
                  <a:t>兵庫県</a:t>
                </a:r>
              </a:p>
            </p:txBody>
          </p:sp>
          <p:sp>
            <p:nvSpPr>
              <p:cNvPr id="175" name="Oval 15"/>
              <p:cNvSpPr>
                <a:spLocks noChangeArrowheads="1"/>
              </p:cNvSpPr>
              <p:nvPr/>
            </p:nvSpPr>
            <p:spPr bwMode="auto">
              <a:xfrm>
                <a:off x="8439150" y="5195888"/>
                <a:ext cx="144000" cy="17690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182" name="AutoShape 17"/>
              <p:cNvSpPr>
                <a:spLocks noChangeArrowheads="1"/>
              </p:cNvSpPr>
              <p:nvPr/>
            </p:nvSpPr>
            <p:spPr bwMode="auto">
              <a:xfrm>
                <a:off x="5880100" y="6256338"/>
                <a:ext cx="622300" cy="223200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666699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G丸ｺﾞｼｯｸM-PRO" pitchFamily="50" charset="-128"/>
                    <a:ea typeface="HG丸ｺﾞｼｯｸM-PRO" pitchFamily="50" charset="-128"/>
                  </a:rPr>
                  <a:t>宮津港</a:t>
                </a:r>
              </a:p>
            </p:txBody>
          </p:sp>
          <p:sp>
            <p:nvSpPr>
              <p:cNvPr id="183" name="Oval 18"/>
              <p:cNvSpPr>
                <a:spLocks noChangeArrowheads="1"/>
              </p:cNvSpPr>
              <p:nvPr/>
            </p:nvSpPr>
            <p:spPr bwMode="auto">
              <a:xfrm>
                <a:off x="8185150" y="6242049"/>
                <a:ext cx="144000" cy="17690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186" name="Oval 20"/>
              <p:cNvSpPr>
                <a:spLocks noChangeArrowheads="1"/>
              </p:cNvSpPr>
              <p:nvPr/>
            </p:nvSpPr>
            <p:spPr bwMode="auto">
              <a:xfrm>
                <a:off x="6881813" y="6327775"/>
                <a:ext cx="144000" cy="17690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187" name="Oval 21"/>
              <p:cNvSpPr>
                <a:spLocks noChangeArrowheads="1"/>
              </p:cNvSpPr>
              <p:nvPr/>
            </p:nvSpPr>
            <p:spPr bwMode="auto">
              <a:xfrm>
                <a:off x="603250" y="6894512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188" name="Oval 22"/>
              <p:cNvSpPr>
                <a:spLocks noChangeArrowheads="1"/>
              </p:cNvSpPr>
              <p:nvPr/>
            </p:nvSpPr>
            <p:spPr bwMode="auto">
              <a:xfrm>
                <a:off x="2114550" y="5957887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189" name="Oval 23"/>
              <p:cNvSpPr>
                <a:spLocks noChangeArrowheads="1"/>
              </p:cNvSpPr>
              <p:nvPr/>
            </p:nvSpPr>
            <p:spPr bwMode="auto">
              <a:xfrm>
                <a:off x="800100" y="6748462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190" name="Oval 24"/>
              <p:cNvSpPr>
                <a:spLocks noChangeArrowheads="1"/>
              </p:cNvSpPr>
              <p:nvPr/>
            </p:nvSpPr>
            <p:spPr bwMode="auto">
              <a:xfrm>
                <a:off x="1479550" y="6338887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191" name="Oval 25"/>
              <p:cNvSpPr>
                <a:spLocks noChangeArrowheads="1"/>
              </p:cNvSpPr>
              <p:nvPr/>
            </p:nvSpPr>
            <p:spPr bwMode="auto">
              <a:xfrm>
                <a:off x="1847850" y="6078536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192" name="Oval 26"/>
              <p:cNvSpPr>
                <a:spLocks noChangeArrowheads="1"/>
              </p:cNvSpPr>
              <p:nvPr/>
            </p:nvSpPr>
            <p:spPr bwMode="auto">
              <a:xfrm>
                <a:off x="2368550" y="5749923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193" name="Oval 27"/>
              <p:cNvSpPr>
                <a:spLocks noChangeArrowheads="1"/>
              </p:cNvSpPr>
              <p:nvPr/>
            </p:nvSpPr>
            <p:spPr bwMode="auto">
              <a:xfrm>
                <a:off x="2800350" y="5599112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194" name="Oval 28"/>
              <p:cNvSpPr>
                <a:spLocks noChangeArrowheads="1"/>
              </p:cNvSpPr>
              <p:nvPr/>
            </p:nvSpPr>
            <p:spPr bwMode="auto">
              <a:xfrm>
                <a:off x="2965450" y="5554662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195" name="Oval 29"/>
              <p:cNvSpPr>
                <a:spLocks noChangeArrowheads="1"/>
              </p:cNvSpPr>
              <p:nvPr/>
            </p:nvSpPr>
            <p:spPr bwMode="auto">
              <a:xfrm>
                <a:off x="3397250" y="5862637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196" name="Oval 30"/>
              <p:cNvSpPr>
                <a:spLocks noChangeArrowheads="1"/>
              </p:cNvSpPr>
              <p:nvPr/>
            </p:nvSpPr>
            <p:spPr bwMode="auto">
              <a:xfrm>
                <a:off x="3409950" y="5599112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197" name="Oval 31"/>
              <p:cNvSpPr>
                <a:spLocks noChangeArrowheads="1"/>
              </p:cNvSpPr>
              <p:nvPr/>
            </p:nvSpPr>
            <p:spPr bwMode="auto">
              <a:xfrm>
                <a:off x="3295650" y="5535612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198" name="Oval 32"/>
              <p:cNvSpPr>
                <a:spLocks noChangeArrowheads="1"/>
              </p:cNvSpPr>
              <p:nvPr/>
            </p:nvSpPr>
            <p:spPr bwMode="auto">
              <a:xfrm>
                <a:off x="3073400" y="5764212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199" name="Oval 33"/>
              <p:cNvSpPr>
                <a:spLocks noChangeArrowheads="1"/>
              </p:cNvSpPr>
              <p:nvPr/>
            </p:nvSpPr>
            <p:spPr bwMode="auto">
              <a:xfrm>
                <a:off x="3289300" y="5824537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200" name="Oval 34"/>
              <p:cNvSpPr>
                <a:spLocks noChangeArrowheads="1"/>
              </p:cNvSpPr>
              <p:nvPr/>
            </p:nvSpPr>
            <p:spPr bwMode="auto">
              <a:xfrm>
                <a:off x="4102100" y="5824537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201" name="Oval 35"/>
              <p:cNvSpPr>
                <a:spLocks noChangeArrowheads="1"/>
              </p:cNvSpPr>
              <p:nvPr/>
            </p:nvSpPr>
            <p:spPr bwMode="auto">
              <a:xfrm>
                <a:off x="4965700" y="5932486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202" name="Oval 36"/>
              <p:cNvSpPr>
                <a:spLocks noChangeArrowheads="1"/>
              </p:cNvSpPr>
              <p:nvPr/>
            </p:nvSpPr>
            <p:spPr bwMode="auto">
              <a:xfrm>
                <a:off x="5111750" y="5900737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203" name="Oval 37"/>
              <p:cNvSpPr>
                <a:spLocks noChangeArrowheads="1"/>
              </p:cNvSpPr>
              <p:nvPr/>
            </p:nvSpPr>
            <p:spPr bwMode="auto">
              <a:xfrm>
                <a:off x="5200650" y="5856286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204" name="Oval 38"/>
              <p:cNvSpPr>
                <a:spLocks noChangeArrowheads="1"/>
              </p:cNvSpPr>
              <p:nvPr/>
            </p:nvSpPr>
            <p:spPr bwMode="auto">
              <a:xfrm>
                <a:off x="5435600" y="5824537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205" name="Oval 39"/>
              <p:cNvSpPr>
                <a:spLocks noChangeArrowheads="1"/>
              </p:cNvSpPr>
              <p:nvPr/>
            </p:nvSpPr>
            <p:spPr bwMode="auto">
              <a:xfrm>
                <a:off x="5746750" y="5868987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206" name="Oval 40"/>
              <p:cNvSpPr>
                <a:spLocks noChangeArrowheads="1"/>
              </p:cNvSpPr>
              <p:nvPr/>
            </p:nvSpPr>
            <p:spPr bwMode="auto">
              <a:xfrm>
                <a:off x="6083300" y="5907087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207" name="Oval 41"/>
              <p:cNvSpPr>
                <a:spLocks noChangeArrowheads="1"/>
              </p:cNvSpPr>
              <p:nvPr/>
            </p:nvSpPr>
            <p:spPr bwMode="auto">
              <a:xfrm>
                <a:off x="6248400" y="5951537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208" name="Oval 42"/>
              <p:cNvSpPr>
                <a:spLocks noChangeArrowheads="1"/>
              </p:cNvSpPr>
              <p:nvPr/>
            </p:nvSpPr>
            <p:spPr bwMode="auto">
              <a:xfrm>
                <a:off x="6451600" y="5894387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209" name="Oval 43"/>
              <p:cNvSpPr>
                <a:spLocks noChangeArrowheads="1"/>
              </p:cNvSpPr>
              <p:nvPr/>
            </p:nvSpPr>
            <p:spPr bwMode="auto">
              <a:xfrm>
                <a:off x="6578600" y="5824537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210" name="Oval 44"/>
              <p:cNvSpPr>
                <a:spLocks noChangeArrowheads="1"/>
              </p:cNvSpPr>
              <p:nvPr/>
            </p:nvSpPr>
            <p:spPr bwMode="auto">
              <a:xfrm>
                <a:off x="6648450" y="5802311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211" name="Oval 45"/>
              <p:cNvSpPr>
                <a:spLocks noChangeArrowheads="1"/>
              </p:cNvSpPr>
              <p:nvPr/>
            </p:nvSpPr>
            <p:spPr bwMode="auto">
              <a:xfrm>
                <a:off x="6883400" y="5824537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212" name="Oval 46"/>
              <p:cNvSpPr>
                <a:spLocks noChangeArrowheads="1"/>
              </p:cNvSpPr>
              <p:nvPr/>
            </p:nvSpPr>
            <p:spPr bwMode="auto">
              <a:xfrm>
                <a:off x="6883400" y="5983287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213" name="Oval 47"/>
              <p:cNvSpPr>
                <a:spLocks noChangeArrowheads="1"/>
              </p:cNvSpPr>
              <p:nvPr/>
            </p:nvSpPr>
            <p:spPr bwMode="auto">
              <a:xfrm>
                <a:off x="7061200" y="6237287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214" name="Oval 48"/>
              <p:cNvSpPr>
                <a:spLocks noChangeArrowheads="1"/>
              </p:cNvSpPr>
              <p:nvPr/>
            </p:nvSpPr>
            <p:spPr bwMode="auto">
              <a:xfrm>
                <a:off x="7334250" y="6453186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215" name="Oval 49"/>
              <p:cNvSpPr>
                <a:spLocks noChangeArrowheads="1"/>
              </p:cNvSpPr>
              <p:nvPr/>
            </p:nvSpPr>
            <p:spPr bwMode="auto">
              <a:xfrm>
                <a:off x="7581900" y="6523036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217" name="Oval 51"/>
              <p:cNvSpPr>
                <a:spLocks noChangeArrowheads="1"/>
              </p:cNvSpPr>
              <p:nvPr/>
            </p:nvSpPr>
            <p:spPr bwMode="auto">
              <a:xfrm>
                <a:off x="7181850" y="6396038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grpSp>
            <p:nvGrpSpPr>
              <p:cNvPr id="5170" name="Group 52"/>
              <p:cNvGrpSpPr>
                <a:grpSpLocks/>
              </p:cNvGrpSpPr>
              <p:nvPr/>
            </p:nvGrpSpPr>
            <p:grpSpPr bwMode="auto">
              <a:xfrm>
                <a:off x="6534150" y="6186488"/>
                <a:ext cx="946150" cy="1006475"/>
                <a:chOff x="4128" y="3680"/>
                <a:chExt cx="596" cy="634"/>
              </a:xfrm>
            </p:grpSpPr>
            <p:sp>
              <p:nvSpPr>
                <p:cNvPr id="219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4368" y="4160"/>
                  <a:ext cx="35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gradFill rotWithShape="0">
                        <a:gsLst>
                          <a:gs pos="0">
                            <a:schemeClr val="bg2">
                              <a:gamma/>
                              <a:shade val="46275"/>
                              <a:invGamma/>
                            </a:schemeClr>
                          </a:gs>
                          <a:gs pos="50000">
                            <a:schemeClr val="bg2"/>
                          </a:gs>
                          <a:gs pos="100000">
                            <a:schemeClr val="bg2">
                              <a:gamma/>
                              <a:shade val="46275"/>
                              <a:invGamma/>
                            </a:schemeClr>
                          </a:gs>
                        </a:gsLst>
                        <a:lin ang="0" scaled="1"/>
                      </a:gra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ja-JP" altLang="en-US" sz="1000">
                      <a:solidFill>
                        <a:srgbClr val="333333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  <a:ea typeface="ＭＳ 明朝" pitchFamily="17" charset="-128"/>
                    </a:rPr>
                    <a:t>京都府</a:t>
                  </a:r>
                </a:p>
              </p:txBody>
            </p:sp>
            <p:sp>
              <p:nvSpPr>
                <p:cNvPr id="220" name="Oval 54"/>
                <p:cNvSpPr>
                  <a:spLocks noChangeArrowheads="1"/>
                </p:cNvSpPr>
                <p:nvPr/>
              </p:nvSpPr>
              <p:spPr bwMode="auto">
                <a:xfrm>
                  <a:off x="4128" y="3680"/>
                  <a:ext cx="91" cy="111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3366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ja-JP" alt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</a:endParaRPr>
                </a:p>
              </p:txBody>
            </p:sp>
          </p:grpSp>
          <p:sp>
            <p:nvSpPr>
              <p:cNvPr id="221" name="Oval 55"/>
              <p:cNvSpPr>
                <a:spLocks noChangeArrowheads="1"/>
              </p:cNvSpPr>
              <p:nvPr/>
            </p:nvSpPr>
            <p:spPr bwMode="auto">
              <a:xfrm>
                <a:off x="5848350" y="5868987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222" name="Oval 56"/>
              <p:cNvSpPr>
                <a:spLocks noChangeArrowheads="1"/>
              </p:cNvSpPr>
              <p:nvPr/>
            </p:nvSpPr>
            <p:spPr bwMode="auto">
              <a:xfrm>
                <a:off x="7137400" y="6281737"/>
                <a:ext cx="72000" cy="88452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228" name="AutoShape 87"/>
              <p:cNvSpPr>
                <a:spLocks noChangeArrowheads="1"/>
              </p:cNvSpPr>
              <p:nvPr/>
            </p:nvSpPr>
            <p:spPr bwMode="auto">
              <a:xfrm>
                <a:off x="2770750" y="5248068"/>
                <a:ext cx="533400" cy="228600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666699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dirty="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G丸ｺﾞｼｯｸM-PRO" pitchFamily="50" charset="-128"/>
                    <a:ea typeface="HG丸ｺﾞｼｯｸM-PRO" pitchFamily="50" charset="-128"/>
                  </a:rPr>
                  <a:t>境港</a:t>
                </a:r>
              </a:p>
            </p:txBody>
          </p:sp>
          <p:sp>
            <p:nvSpPr>
              <p:cNvPr id="116" name="Line 3"/>
              <p:cNvSpPr>
                <a:spLocks noChangeShapeType="1"/>
              </p:cNvSpPr>
              <p:nvPr/>
            </p:nvSpPr>
            <p:spPr bwMode="auto">
              <a:xfrm flipH="1" flipV="1">
                <a:off x="-14288" y="6027737"/>
                <a:ext cx="408371" cy="936624"/>
              </a:xfrm>
              <a:prstGeom prst="line">
                <a:avLst/>
              </a:prstGeom>
              <a:noFill/>
              <a:ln w="9525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</a:endParaRPr>
              </a:p>
            </p:txBody>
          </p:sp>
          <p:sp>
            <p:nvSpPr>
              <p:cNvPr id="117" name="Text Box 80"/>
              <p:cNvSpPr txBox="1">
                <a:spLocks noChangeArrowheads="1"/>
              </p:cNvSpPr>
              <p:nvPr/>
            </p:nvSpPr>
            <p:spPr bwMode="auto">
              <a:xfrm rot="3944373">
                <a:off x="-219674" y="6506290"/>
                <a:ext cx="697627" cy="24622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000" dirty="0" smtClean="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</a:rPr>
                  <a:t>第七管区</a:t>
                </a:r>
              </a:p>
            </p:txBody>
          </p:sp>
        </p:grpSp>
      </p:grpSp>
      <p:sp>
        <p:nvSpPr>
          <p:cNvPr id="223" name="Oval 57"/>
          <p:cNvSpPr>
            <a:spLocks noChangeArrowheads="1"/>
          </p:cNvSpPr>
          <p:nvPr/>
        </p:nvSpPr>
        <p:spPr bwMode="auto">
          <a:xfrm>
            <a:off x="3759200" y="4239461"/>
            <a:ext cx="72000" cy="720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224" name="Oval 58"/>
          <p:cNvSpPr>
            <a:spLocks noChangeArrowheads="1"/>
          </p:cNvSpPr>
          <p:nvPr/>
        </p:nvSpPr>
        <p:spPr bwMode="auto">
          <a:xfrm>
            <a:off x="3167365" y="4363199"/>
            <a:ext cx="76200" cy="762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230" name="AutoShape 89"/>
          <p:cNvSpPr>
            <a:spLocks noChangeArrowheads="1"/>
          </p:cNvSpPr>
          <p:nvPr/>
        </p:nvSpPr>
        <p:spPr bwMode="auto">
          <a:xfrm>
            <a:off x="284078" y="3699771"/>
            <a:ext cx="1281760" cy="1044000"/>
          </a:xfrm>
          <a:prstGeom prst="roundRect">
            <a:avLst>
              <a:gd name="adj" fmla="val 12288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231" name="Text Box 90"/>
          <p:cNvSpPr txBox="1">
            <a:spLocks noChangeArrowheads="1"/>
          </p:cNvSpPr>
          <p:nvPr/>
        </p:nvSpPr>
        <p:spPr bwMode="auto">
          <a:xfrm>
            <a:off x="208611" y="3464821"/>
            <a:ext cx="52056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凡例</a:t>
            </a:r>
          </a:p>
        </p:txBody>
      </p:sp>
      <p:sp>
        <p:nvSpPr>
          <p:cNvPr id="232" name="Text Box 91"/>
          <p:cNvSpPr txBox="1">
            <a:spLocks noChangeArrowheads="1"/>
          </p:cNvSpPr>
          <p:nvPr/>
        </p:nvSpPr>
        <p:spPr bwMode="auto">
          <a:xfrm>
            <a:off x="566555" y="3734539"/>
            <a:ext cx="6463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特定港</a:t>
            </a:r>
          </a:p>
        </p:txBody>
      </p:sp>
      <p:sp>
        <p:nvSpPr>
          <p:cNvPr id="233" name="Text Box 92"/>
          <p:cNvSpPr txBox="1">
            <a:spLocks noChangeArrowheads="1"/>
          </p:cNvSpPr>
          <p:nvPr/>
        </p:nvSpPr>
        <p:spPr bwMode="auto">
          <a:xfrm>
            <a:off x="566555" y="3967902"/>
            <a:ext cx="6463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適用港</a:t>
            </a:r>
          </a:p>
        </p:txBody>
      </p:sp>
      <p:sp>
        <p:nvSpPr>
          <p:cNvPr id="234" name="Oval 93"/>
          <p:cNvSpPr>
            <a:spLocks noChangeArrowheads="1"/>
          </p:cNvSpPr>
          <p:nvPr/>
        </p:nvSpPr>
        <p:spPr bwMode="auto">
          <a:xfrm>
            <a:off x="431540" y="3798040"/>
            <a:ext cx="143232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235" name="Oval 94"/>
          <p:cNvSpPr>
            <a:spLocks noChangeArrowheads="1"/>
          </p:cNvSpPr>
          <p:nvPr/>
        </p:nvSpPr>
        <p:spPr bwMode="auto">
          <a:xfrm>
            <a:off x="468503" y="4064740"/>
            <a:ext cx="72386" cy="7143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4" name="フローチャート: 結合子 3"/>
          <p:cNvSpPr>
            <a:spLocks noChangeAspect="1"/>
          </p:cNvSpPr>
          <p:nvPr/>
        </p:nvSpPr>
        <p:spPr>
          <a:xfrm>
            <a:off x="385200" y="884908"/>
            <a:ext cx="72000" cy="72000"/>
          </a:xfrm>
          <a:prstGeom prst="flowChartConnector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テキスト ボックス 20"/>
          <p:cNvSpPr txBox="1"/>
          <p:nvPr/>
        </p:nvSpPr>
        <p:spPr>
          <a:xfrm>
            <a:off x="-1" y="33160"/>
            <a:ext cx="8564919" cy="4001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第八管区海上保安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本部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管内で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「港則法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が適用される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港」</a:t>
            </a:r>
            <a:endParaRPr lang="ja-JP" altLang="en-US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0" name="フローチャート: 結合子 79"/>
          <p:cNvSpPr>
            <a:spLocks noChangeAspect="1"/>
          </p:cNvSpPr>
          <p:nvPr/>
        </p:nvSpPr>
        <p:spPr>
          <a:xfrm>
            <a:off x="386535" y="1170928"/>
            <a:ext cx="72000" cy="72000"/>
          </a:xfrm>
          <a:prstGeom prst="flowChartConnector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フローチャート: 結合子 80"/>
          <p:cNvSpPr>
            <a:spLocks noChangeAspect="1"/>
          </p:cNvSpPr>
          <p:nvPr/>
        </p:nvSpPr>
        <p:spPr>
          <a:xfrm>
            <a:off x="385200" y="1488903"/>
            <a:ext cx="72000" cy="72000"/>
          </a:xfrm>
          <a:prstGeom prst="flowChartConnector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3089835"/>
              </p:ext>
            </p:extLst>
          </p:nvPr>
        </p:nvGraphicFramePr>
        <p:xfrm>
          <a:off x="301232" y="1966005"/>
          <a:ext cx="6172200" cy="1240155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4949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島根県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益田港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三隅港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 dirty="0">
                          <a:solidFill>
                            <a:srgbClr val="0000FF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浜田港</a:t>
                      </a:r>
                      <a:endParaRPr lang="ja-JP" altLang="en-US" sz="1100" b="1" i="0" u="none" strike="noStrike" dirty="0">
                        <a:solidFill>
                          <a:srgbClr val="0000FF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江津港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仁万港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久手港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 smtClean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大社港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 smtClean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恵雲港</a:t>
                      </a:r>
                      <a:endParaRPr lang="ja-JP" alt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加賀港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七類港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美保関港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u="none" strike="noStrike" dirty="0" smtClean="0">
                          <a:solidFill>
                            <a:srgbClr val="0000FF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境港</a:t>
                      </a:r>
                      <a:endParaRPr lang="ja-JP" altLang="en-US" sz="1100" b="1" i="0" u="none" strike="noStrike" dirty="0" smtClean="0">
                        <a:solidFill>
                          <a:srgbClr val="0000FF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 smtClean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松江港</a:t>
                      </a:r>
                      <a:endParaRPr lang="ja-JP" alt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 smtClean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安来港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 smtClean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浦郷港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 smtClean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西郷港</a:t>
                      </a:r>
                      <a:endParaRPr lang="ja-JP" alt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鳥取県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米子港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赤碕港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鳥取港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網代港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田後港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兵庫県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浜坂港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香住港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 smtClean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柴山港</a:t>
                      </a:r>
                      <a:endParaRPr lang="ja-JP" alt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 smtClean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津居山港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京都府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久美浜港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浅茂川港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間人港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中浜港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u="none" strike="noStrike" dirty="0" smtClean="0">
                          <a:solidFill>
                            <a:srgbClr val="0000FF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舞鶴港</a:t>
                      </a:r>
                      <a:endParaRPr lang="ja-JP" altLang="en-US" sz="1100" b="1" i="0" u="none" strike="noStrike" dirty="0" smtClean="0">
                        <a:solidFill>
                          <a:srgbClr val="0000FF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野原港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田井港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本庄港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伊根港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u="none" strike="noStrike" dirty="0" smtClean="0">
                          <a:solidFill>
                            <a:srgbClr val="0000FF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宮津港</a:t>
                      </a:r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福井県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内浦港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和田港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小浜港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u="none" strike="noStrike" dirty="0" smtClean="0">
                          <a:solidFill>
                            <a:srgbClr val="0000FF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敦賀港</a:t>
                      </a:r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u="none" strike="noStrike" dirty="0" smtClean="0">
                          <a:solidFill>
                            <a:srgbClr val="0000FF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福井港</a:t>
                      </a:r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86" name="テキスト ボックス 20"/>
          <p:cNvSpPr txBox="1"/>
          <p:nvPr/>
        </p:nvSpPr>
        <p:spPr>
          <a:xfrm>
            <a:off x="5019945" y="1727230"/>
            <a:ext cx="1656000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 smtClean="0">
                <a:solidFill>
                  <a:srgbClr val="0000FF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lang="ja-JP" altLang="en-US" dirty="0" smtClean="0">
                <a:solidFill>
                  <a:srgbClr val="0000FF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青色太字は特定港</a:t>
            </a:r>
            <a:r>
              <a:rPr lang="en-US" altLang="ja-JP" dirty="0" smtClean="0">
                <a:solidFill>
                  <a:srgbClr val="0000FF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  <a:endParaRPr lang="ja-JP" altLang="en-US" dirty="0">
              <a:solidFill>
                <a:srgbClr val="0000FF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2" name="Line 3"/>
          <p:cNvSpPr>
            <a:spLocks noChangeShapeType="1"/>
          </p:cNvSpPr>
          <p:nvPr/>
        </p:nvSpPr>
        <p:spPr bwMode="auto">
          <a:xfrm flipH="1" flipV="1">
            <a:off x="8361582" y="3819618"/>
            <a:ext cx="479425" cy="1101725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176" name="AutoShape 16"/>
          <p:cNvSpPr>
            <a:spLocks noChangeArrowheads="1"/>
          </p:cNvSpPr>
          <p:nvPr/>
        </p:nvSpPr>
        <p:spPr bwMode="auto">
          <a:xfrm>
            <a:off x="8509000" y="5195567"/>
            <a:ext cx="635000" cy="2232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6666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福井港</a:t>
            </a:r>
          </a:p>
        </p:txBody>
      </p:sp>
      <p:sp>
        <p:nvSpPr>
          <p:cNvPr id="185" name="AutoShape 19"/>
          <p:cNvSpPr>
            <a:spLocks noChangeArrowheads="1"/>
          </p:cNvSpPr>
          <p:nvPr/>
        </p:nvSpPr>
        <p:spPr bwMode="auto">
          <a:xfrm>
            <a:off x="8276382" y="6029779"/>
            <a:ext cx="636587" cy="22383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6666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敦賀港</a:t>
            </a:r>
          </a:p>
        </p:txBody>
      </p:sp>
      <p:sp>
        <p:nvSpPr>
          <p:cNvPr id="216" name="Text Box 50"/>
          <p:cNvSpPr txBox="1">
            <a:spLocks noChangeArrowheads="1"/>
          </p:cNvSpPr>
          <p:nvPr/>
        </p:nvSpPr>
        <p:spPr bwMode="auto">
          <a:xfrm>
            <a:off x="8412675" y="5485462"/>
            <a:ext cx="565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2">
                        <a:gamma/>
                        <a:shade val="46275"/>
                        <a:invGamma/>
                      </a:schemeClr>
                    </a:gs>
                    <a:gs pos="50000">
                      <a:schemeClr val="bg2"/>
                    </a:gs>
                    <a:gs pos="100000">
                      <a:schemeClr val="bg2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000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ＭＳ 明朝" pitchFamily="17" charset="-128"/>
              </a:rPr>
              <a:t>福井県</a:t>
            </a:r>
          </a:p>
        </p:txBody>
      </p:sp>
      <p:sp>
        <p:nvSpPr>
          <p:cNvPr id="225" name="Text Box 80"/>
          <p:cNvSpPr txBox="1">
            <a:spLocks noChangeArrowheads="1"/>
          </p:cNvSpPr>
          <p:nvPr/>
        </p:nvSpPr>
        <p:spPr bwMode="auto">
          <a:xfrm rot="3944373">
            <a:off x="8268330" y="3965218"/>
            <a:ext cx="69762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第九管区</a:t>
            </a:r>
          </a:p>
        </p:txBody>
      </p:sp>
      <p:sp>
        <p:nvSpPr>
          <p:cNvPr id="89" name="AutoShape 41"/>
          <p:cNvSpPr>
            <a:spLocks noChangeArrowheads="1"/>
          </p:cNvSpPr>
          <p:nvPr/>
        </p:nvSpPr>
        <p:spPr bwMode="auto">
          <a:xfrm>
            <a:off x="8312630" y="5035072"/>
            <a:ext cx="144000" cy="144000"/>
          </a:xfrm>
          <a:prstGeom prst="triangle">
            <a:avLst>
              <a:gd name="adj" fmla="val 50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2400">
              <a:solidFill>
                <a:prstClr val="black"/>
              </a:solidFill>
            </a:endParaRPr>
          </a:p>
        </p:txBody>
      </p:sp>
      <p:sp>
        <p:nvSpPr>
          <p:cNvPr id="96" name="AutoShape 39"/>
          <p:cNvSpPr>
            <a:spLocks noChangeArrowheads="1"/>
          </p:cNvSpPr>
          <p:nvPr/>
        </p:nvSpPr>
        <p:spPr bwMode="auto">
          <a:xfrm>
            <a:off x="8073654" y="5918888"/>
            <a:ext cx="144000" cy="1440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3494" y="10800"/>
                </a:moveTo>
                <a:cubicBezTo>
                  <a:pt x="3494" y="14835"/>
                  <a:pt x="6765" y="18106"/>
                  <a:pt x="10800" y="18106"/>
                </a:cubicBezTo>
                <a:cubicBezTo>
                  <a:pt x="14835" y="18106"/>
                  <a:pt x="18106" y="14835"/>
                  <a:pt x="18106" y="10800"/>
                </a:cubicBezTo>
                <a:cubicBezTo>
                  <a:pt x="18106" y="6765"/>
                  <a:pt x="14835" y="3494"/>
                  <a:pt x="10800" y="3494"/>
                </a:cubicBezTo>
                <a:cubicBezTo>
                  <a:pt x="6765" y="3494"/>
                  <a:pt x="3494" y="6765"/>
                  <a:pt x="3494" y="10800"/>
                </a:cubicBez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>
              <a:defRPr/>
            </a:pPr>
            <a:endParaRPr lang="ja-JP" altLang="en-US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7" name="AutoShape 41"/>
          <p:cNvSpPr>
            <a:spLocks noChangeArrowheads="1"/>
          </p:cNvSpPr>
          <p:nvPr/>
        </p:nvSpPr>
        <p:spPr bwMode="auto">
          <a:xfrm>
            <a:off x="7666606" y="6029408"/>
            <a:ext cx="144000" cy="144000"/>
          </a:xfrm>
          <a:prstGeom prst="triangle">
            <a:avLst>
              <a:gd name="adj" fmla="val 50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2400">
              <a:solidFill>
                <a:prstClr val="black"/>
              </a:solidFill>
            </a:endParaRPr>
          </a:p>
        </p:txBody>
      </p:sp>
      <p:sp>
        <p:nvSpPr>
          <p:cNvPr id="99" name="AutoShape 39"/>
          <p:cNvSpPr>
            <a:spLocks noChangeArrowheads="1"/>
          </p:cNvSpPr>
          <p:nvPr/>
        </p:nvSpPr>
        <p:spPr bwMode="auto">
          <a:xfrm>
            <a:off x="6762900" y="5942302"/>
            <a:ext cx="144000" cy="1440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3494" y="10800"/>
                </a:moveTo>
                <a:cubicBezTo>
                  <a:pt x="3494" y="14835"/>
                  <a:pt x="6765" y="18106"/>
                  <a:pt x="10800" y="18106"/>
                </a:cubicBezTo>
                <a:cubicBezTo>
                  <a:pt x="14835" y="18106"/>
                  <a:pt x="18106" y="14835"/>
                  <a:pt x="18106" y="10800"/>
                </a:cubicBezTo>
                <a:cubicBezTo>
                  <a:pt x="18106" y="6765"/>
                  <a:pt x="14835" y="3494"/>
                  <a:pt x="10800" y="3494"/>
                </a:cubicBezTo>
                <a:cubicBezTo>
                  <a:pt x="6765" y="3494"/>
                  <a:pt x="3494" y="6765"/>
                  <a:pt x="3494" y="10800"/>
                </a:cubicBez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>
              <a:defRPr/>
            </a:pPr>
            <a:endParaRPr lang="ja-JP" altLang="en-US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" name="AutoShape 41"/>
          <p:cNvSpPr>
            <a:spLocks noChangeArrowheads="1"/>
          </p:cNvSpPr>
          <p:nvPr/>
        </p:nvSpPr>
        <p:spPr bwMode="auto">
          <a:xfrm>
            <a:off x="6713197" y="5810143"/>
            <a:ext cx="144000" cy="144000"/>
          </a:xfrm>
          <a:prstGeom prst="triangle">
            <a:avLst>
              <a:gd name="adj" fmla="val 50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2400">
              <a:solidFill>
                <a:prstClr val="black"/>
              </a:solidFill>
            </a:endParaRPr>
          </a:p>
        </p:txBody>
      </p:sp>
      <p:sp>
        <p:nvSpPr>
          <p:cNvPr id="101" name="AutoShape 41"/>
          <p:cNvSpPr>
            <a:spLocks noChangeArrowheads="1"/>
          </p:cNvSpPr>
          <p:nvPr/>
        </p:nvSpPr>
        <p:spPr bwMode="auto">
          <a:xfrm>
            <a:off x="5632183" y="5519874"/>
            <a:ext cx="144000" cy="144000"/>
          </a:xfrm>
          <a:prstGeom prst="triangle">
            <a:avLst>
              <a:gd name="adj" fmla="val 50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2400">
              <a:solidFill>
                <a:prstClr val="black"/>
              </a:solidFill>
            </a:endParaRPr>
          </a:p>
        </p:txBody>
      </p:sp>
      <p:sp>
        <p:nvSpPr>
          <p:cNvPr id="102" name="AutoShape 41"/>
          <p:cNvSpPr>
            <a:spLocks noChangeArrowheads="1"/>
          </p:cNvSpPr>
          <p:nvPr/>
        </p:nvSpPr>
        <p:spPr bwMode="auto">
          <a:xfrm>
            <a:off x="4858588" y="5574180"/>
            <a:ext cx="144000" cy="144000"/>
          </a:xfrm>
          <a:prstGeom prst="triangle">
            <a:avLst>
              <a:gd name="adj" fmla="val 50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2400">
              <a:solidFill>
                <a:prstClr val="black"/>
              </a:solidFill>
            </a:endParaRPr>
          </a:p>
        </p:txBody>
      </p:sp>
      <p:sp>
        <p:nvSpPr>
          <p:cNvPr id="103" name="AutoShape 41"/>
          <p:cNvSpPr>
            <a:spLocks noChangeArrowheads="1"/>
          </p:cNvSpPr>
          <p:nvPr/>
        </p:nvSpPr>
        <p:spPr bwMode="auto">
          <a:xfrm>
            <a:off x="3639654" y="4234139"/>
            <a:ext cx="144000" cy="144000"/>
          </a:xfrm>
          <a:prstGeom prst="triangle">
            <a:avLst>
              <a:gd name="adj" fmla="val 50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2400">
              <a:solidFill>
                <a:prstClr val="black"/>
              </a:solidFill>
            </a:endParaRPr>
          </a:p>
        </p:txBody>
      </p:sp>
      <p:sp>
        <p:nvSpPr>
          <p:cNvPr id="104" name="AutoShape 39"/>
          <p:cNvSpPr>
            <a:spLocks noChangeArrowheads="1"/>
          </p:cNvSpPr>
          <p:nvPr/>
        </p:nvSpPr>
        <p:spPr bwMode="auto">
          <a:xfrm>
            <a:off x="3360697" y="5419285"/>
            <a:ext cx="144000" cy="1440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3494" y="10800"/>
                </a:moveTo>
                <a:cubicBezTo>
                  <a:pt x="3494" y="14835"/>
                  <a:pt x="6765" y="18106"/>
                  <a:pt x="10800" y="18106"/>
                </a:cubicBezTo>
                <a:cubicBezTo>
                  <a:pt x="14835" y="18106"/>
                  <a:pt x="18106" y="14835"/>
                  <a:pt x="18106" y="10800"/>
                </a:cubicBezTo>
                <a:cubicBezTo>
                  <a:pt x="18106" y="6765"/>
                  <a:pt x="14835" y="3494"/>
                  <a:pt x="10800" y="3494"/>
                </a:cubicBezTo>
                <a:cubicBezTo>
                  <a:pt x="6765" y="3494"/>
                  <a:pt x="3494" y="6765"/>
                  <a:pt x="3494" y="10800"/>
                </a:cubicBez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>
              <a:defRPr/>
            </a:pPr>
            <a:endParaRPr lang="ja-JP" altLang="en-US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図 1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1156681" y="6042510"/>
            <a:ext cx="144000" cy="144000"/>
          </a:xfrm>
          <a:prstGeom prst="rect">
            <a:avLst/>
          </a:prstGeom>
        </p:spPr>
      </p:pic>
      <p:sp>
        <p:nvSpPr>
          <p:cNvPr id="106" name="AutoShape 39"/>
          <p:cNvSpPr>
            <a:spLocks noChangeArrowheads="1"/>
          </p:cNvSpPr>
          <p:nvPr/>
        </p:nvSpPr>
        <p:spPr bwMode="auto">
          <a:xfrm>
            <a:off x="412173" y="4277617"/>
            <a:ext cx="180000" cy="1800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3494" y="10800"/>
                </a:moveTo>
                <a:cubicBezTo>
                  <a:pt x="3494" y="14835"/>
                  <a:pt x="6765" y="18106"/>
                  <a:pt x="10800" y="18106"/>
                </a:cubicBezTo>
                <a:cubicBezTo>
                  <a:pt x="14835" y="18106"/>
                  <a:pt x="18106" y="14835"/>
                  <a:pt x="18106" y="10800"/>
                </a:cubicBezTo>
                <a:cubicBezTo>
                  <a:pt x="18106" y="6765"/>
                  <a:pt x="14835" y="3494"/>
                  <a:pt x="10800" y="3494"/>
                </a:cubicBezTo>
                <a:cubicBezTo>
                  <a:pt x="6765" y="3494"/>
                  <a:pt x="3494" y="6765"/>
                  <a:pt x="3494" y="10800"/>
                </a:cubicBez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>
              <a:defRPr/>
            </a:pPr>
            <a:endParaRPr lang="ja-JP" altLang="en-US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9" name="AutoShape 41"/>
          <p:cNvSpPr>
            <a:spLocks noChangeArrowheads="1"/>
          </p:cNvSpPr>
          <p:nvPr/>
        </p:nvSpPr>
        <p:spPr bwMode="auto">
          <a:xfrm>
            <a:off x="417220" y="4508352"/>
            <a:ext cx="180000" cy="180000"/>
          </a:xfrm>
          <a:prstGeom prst="triangle">
            <a:avLst>
              <a:gd name="adj" fmla="val 50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2400">
              <a:solidFill>
                <a:prstClr val="black"/>
              </a:solidFill>
            </a:endParaRPr>
          </a:p>
        </p:txBody>
      </p:sp>
      <p:sp>
        <p:nvSpPr>
          <p:cNvPr id="168" name="Text Box 91"/>
          <p:cNvSpPr txBox="1">
            <a:spLocks noChangeArrowheads="1"/>
          </p:cNvSpPr>
          <p:nvPr/>
        </p:nvSpPr>
        <p:spPr bwMode="auto">
          <a:xfrm>
            <a:off x="565200" y="4239090"/>
            <a:ext cx="9541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海上保安部</a:t>
            </a:r>
          </a:p>
        </p:txBody>
      </p:sp>
      <p:sp>
        <p:nvSpPr>
          <p:cNvPr id="172" name="Text Box 92"/>
          <p:cNvSpPr txBox="1">
            <a:spLocks noChangeArrowheads="1"/>
          </p:cNvSpPr>
          <p:nvPr/>
        </p:nvSpPr>
        <p:spPr bwMode="auto">
          <a:xfrm>
            <a:off x="565200" y="4472453"/>
            <a:ext cx="9541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海上保安署</a:t>
            </a:r>
          </a:p>
        </p:txBody>
      </p:sp>
      <p:cxnSp>
        <p:nvCxnSpPr>
          <p:cNvPr id="10" name="直線コネクタ 9"/>
          <p:cNvCxnSpPr/>
          <p:nvPr/>
        </p:nvCxnSpPr>
        <p:spPr>
          <a:xfrm>
            <a:off x="284077" y="4221670"/>
            <a:ext cx="1260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75551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map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997" b="19038"/>
          <a:stretch/>
        </p:blipFill>
        <p:spPr bwMode="auto">
          <a:xfrm>
            <a:off x="9293" y="911961"/>
            <a:ext cx="9127789" cy="5944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Oval 4"/>
          <p:cNvSpPr>
            <a:spLocks noChangeArrowheads="1"/>
          </p:cNvSpPr>
          <p:nvPr/>
        </p:nvSpPr>
        <p:spPr bwMode="auto">
          <a:xfrm>
            <a:off x="1709773" y="5411416"/>
            <a:ext cx="216000" cy="2160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23" name="Oval 5"/>
          <p:cNvSpPr>
            <a:spLocks noChangeArrowheads="1"/>
          </p:cNvSpPr>
          <p:nvPr/>
        </p:nvSpPr>
        <p:spPr bwMode="auto">
          <a:xfrm>
            <a:off x="5201000" y="3814040"/>
            <a:ext cx="216000" cy="2160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25" name="AutoShape 8"/>
          <p:cNvSpPr>
            <a:spLocks noChangeArrowheads="1"/>
          </p:cNvSpPr>
          <p:nvPr/>
        </p:nvSpPr>
        <p:spPr bwMode="auto">
          <a:xfrm>
            <a:off x="1261582" y="5139117"/>
            <a:ext cx="744108" cy="337365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浜田港</a:t>
            </a:r>
          </a:p>
        </p:txBody>
      </p:sp>
      <p:sp>
        <p:nvSpPr>
          <p:cNvPr id="27" name="Text Box 10"/>
          <p:cNvSpPr txBox="1">
            <a:spLocks noChangeArrowheads="1"/>
          </p:cNvSpPr>
          <p:nvPr/>
        </p:nvSpPr>
        <p:spPr bwMode="auto">
          <a:xfrm>
            <a:off x="3074105" y="5011072"/>
            <a:ext cx="6463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2">
                        <a:gamma/>
                        <a:shade val="46275"/>
                        <a:invGamma/>
                      </a:schemeClr>
                    </a:gs>
                    <a:gs pos="50000">
                      <a:schemeClr val="bg2"/>
                    </a:gs>
                    <a:gs pos="100000">
                      <a:schemeClr val="bg2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ＭＳ 明朝" pitchFamily="17" charset="-128"/>
              </a:rPr>
              <a:t>島根県</a:t>
            </a:r>
          </a:p>
        </p:txBody>
      </p:sp>
      <p:sp>
        <p:nvSpPr>
          <p:cNvPr id="28" name="Text Box 11"/>
          <p:cNvSpPr txBox="1">
            <a:spLocks noChangeArrowheads="1"/>
          </p:cNvSpPr>
          <p:nvPr/>
        </p:nvSpPr>
        <p:spPr bwMode="auto">
          <a:xfrm>
            <a:off x="6862560" y="4396181"/>
            <a:ext cx="6463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2">
                        <a:gamma/>
                        <a:shade val="46275"/>
                        <a:invGamma/>
                      </a:schemeClr>
                    </a:gs>
                    <a:gs pos="50000">
                      <a:schemeClr val="bg2"/>
                    </a:gs>
                    <a:gs pos="100000">
                      <a:schemeClr val="bg2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ＭＳ 明朝" pitchFamily="17" charset="-128"/>
              </a:rPr>
              <a:t>鳥取県</a:t>
            </a:r>
          </a:p>
        </p:txBody>
      </p:sp>
      <p:sp>
        <p:nvSpPr>
          <p:cNvPr id="34" name="Oval 21"/>
          <p:cNvSpPr>
            <a:spLocks noChangeArrowheads="1"/>
          </p:cNvSpPr>
          <p:nvPr/>
        </p:nvSpPr>
        <p:spPr bwMode="auto">
          <a:xfrm>
            <a:off x="983925" y="5868905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35" name="Oval 22"/>
          <p:cNvSpPr>
            <a:spLocks noChangeArrowheads="1"/>
          </p:cNvSpPr>
          <p:nvPr/>
        </p:nvSpPr>
        <p:spPr bwMode="auto">
          <a:xfrm>
            <a:off x="3417049" y="4360981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36" name="Oval 23"/>
          <p:cNvSpPr>
            <a:spLocks noChangeArrowheads="1"/>
          </p:cNvSpPr>
          <p:nvPr/>
        </p:nvSpPr>
        <p:spPr bwMode="auto">
          <a:xfrm>
            <a:off x="1300844" y="5633771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37" name="Oval 24"/>
          <p:cNvSpPr>
            <a:spLocks noChangeArrowheads="1"/>
          </p:cNvSpPr>
          <p:nvPr/>
        </p:nvSpPr>
        <p:spPr bwMode="auto">
          <a:xfrm>
            <a:off x="2394728" y="4974374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38" name="Oval 25"/>
          <p:cNvSpPr>
            <a:spLocks noChangeArrowheads="1"/>
          </p:cNvSpPr>
          <p:nvPr/>
        </p:nvSpPr>
        <p:spPr bwMode="auto">
          <a:xfrm>
            <a:off x="2987674" y="4555222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39" name="Oval 26"/>
          <p:cNvSpPr>
            <a:spLocks noChangeArrowheads="1"/>
          </p:cNvSpPr>
          <p:nvPr/>
        </p:nvSpPr>
        <p:spPr bwMode="auto">
          <a:xfrm>
            <a:off x="3825978" y="4026170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40" name="Oval 27"/>
          <p:cNvSpPr>
            <a:spLocks noChangeArrowheads="1"/>
          </p:cNvSpPr>
          <p:nvPr/>
        </p:nvSpPr>
        <p:spPr bwMode="auto">
          <a:xfrm>
            <a:off x="4521156" y="3783370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41" name="Oval 28"/>
          <p:cNvSpPr>
            <a:spLocks noChangeArrowheads="1"/>
          </p:cNvSpPr>
          <p:nvPr/>
        </p:nvSpPr>
        <p:spPr bwMode="auto">
          <a:xfrm>
            <a:off x="4786960" y="3711807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42" name="Oval 29"/>
          <p:cNvSpPr>
            <a:spLocks noChangeArrowheads="1"/>
          </p:cNvSpPr>
          <p:nvPr/>
        </p:nvSpPr>
        <p:spPr bwMode="auto">
          <a:xfrm>
            <a:off x="5482138" y="4207633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43" name="Oval 30"/>
          <p:cNvSpPr>
            <a:spLocks noChangeArrowheads="1"/>
          </p:cNvSpPr>
          <p:nvPr/>
        </p:nvSpPr>
        <p:spPr bwMode="auto">
          <a:xfrm>
            <a:off x="5502585" y="3783370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44" name="Oval 31"/>
          <p:cNvSpPr>
            <a:spLocks noChangeArrowheads="1"/>
          </p:cNvSpPr>
          <p:nvPr/>
        </p:nvSpPr>
        <p:spPr bwMode="auto">
          <a:xfrm>
            <a:off x="5318567" y="3681138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4960754" y="4049173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46" name="Oval 33"/>
          <p:cNvSpPr>
            <a:spLocks noChangeArrowheads="1"/>
          </p:cNvSpPr>
          <p:nvPr/>
        </p:nvSpPr>
        <p:spPr bwMode="auto">
          <a:xfrm>
            <a:off x="5308344" y="4146294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47" name="Oval 34"/>
          <p:cNvSpPr>
            <a:spLocks noChangeArrowheads="1"/>
          </p:cNvSpPr>
          <p:nvPr/>
        </p:nvSpPr>
        <p:spPr bwMode="auto">
          <a:xfrm>
            <a:off x="6616915" y="4146294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48" name="Oval 35"/>
          <p:cNvSpPr>
            <a:spLocks noChangeArrowheads="1"/>
          </p:cNvSpPr>
          <p:nvPr/>
        </p:nvSpPr>
        <p:spPr bwMode="auto">
          <a:xfrm>
            <a:off x="7976602" y="4320089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49" name="Oval 36"/>
          <p:cNvSpPr>
            <a:spLocks noChangeArrowheads="1"/>
          </p:cNvSpPr>
          <p:nvPr/>
        </p:nvSpPr>
        <p:spPr bwMode="auto">
          <a:xfrm>
            <a:off x="8242406" y="4268972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50" name="Oval 37"/>
          <p:cNvSpPr>
            <a:spLocks noChangeArrowheads="1"/>
          </p:cNvSpPr>
          <p:nvPr/>
        </p:nvSpPr>
        <p:spPr bwMode="auto">
          <a:xfrm>
            <a:off x="8385531" y="4197410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75" name="AutoShape 87"/>
          <p:cNvSpPr>
            <a:spLocks noChangeArrowheads="1"/>
          </p:cNvSpPr>
          <p:nvPr/>
        </p:nvSpPr>
        <p:spPr bwMode="auto">
          <a:xfrm>
            <a:off x="4681895" y="3744035"/>
            <a:ext cx="745200" cy="338400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境港</a:t>
            </a:r>
          </a:p>
        </p:txBody>
      </p:sp>
      <p:sp>
        <p:nvSpPr>
          <p:cNvPr id="76" name="Line 3"/>
          <p:cNvSpPr>
            <a:spLocks noChangeShapeType="1"/>
          </p:cNvSpPr>
          <p:nvPr/>
        </p:nvSpPr>
        <p:spPr bwMode="auto">
          <a:xfrm flipH="1" flipV="1">
            <a:off x="0" y="4442767"/>
            <a:ext cx="639746" cy="1517445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77" name="Text Box 80"/>
          <p:cNvSpPr txBox="1">
            <a:spLocks noChangeArrowheads="1"/>
          </p:cNvSpPr>
          <p:nvPr/>
        </p:nvSpPr>
        <p:spPr bwMode="auto">
          <a:xfrm rot="3944373">
            <a:off x="-350823" y="4945788"/>
            <a:ext cx="916689" cy="396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七</a:t>
            </a:r>
            <a:r>
              <a:rPr lang="ja-JP" altLang="en-US" sz="1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管区</a:t>
            </a:r>
          </a:p>
        </p:txBody>
      </p:sp>
      <p:sp>
        <p:nvSpPr>
          <p:cNvPr id="12" name="Oval 57"/>
          <p:cNvSpPr>
            <a:spLocks noChangeArrowheads="1"/>
          </p:cNvSpPr>
          <p:nvPr/>
        </p:nvSpPr>
        <p:spPr bwMode="auto">
          <a:xfrm>
            <a:off x="6118534" y="1613492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13" name="Oval 58"/>
          <p:cNvSpPr>
            <a:spLocks noChangeArrowheads="1"/>
          </p:cNvSpPr>
          <p:nvPr/>
        </p:nvSpPr>
        <p:spPr bwMode="auto">
          <a:xfrm>
            <a:off x="5087410" y="1872277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70906" y="5399198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三隅港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4" name="テキスト ボックス 20"/>
          <p:cNvSpPr txBox="1"/>
          <p:nvPr/>
        </p:nvSpPr>
        <p:spPr>
          <a:xfrm>
            <a:off x="-1" y="33160"/>
            <a:ext cx="8564919" cy="4001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島根県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及び鳥取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県内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「港則法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が適用される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港」</a:t>
            </a:r>
            <a:endParaRPr lang="ja-JP" altLang="en-US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549292" y="5629973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益田港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2954736" y="4100501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久手</a:t>
            </a:r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4502419" y="3402555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加賀</a:t>
            </a:r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1905499" y="4754085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江津港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2508184" y="4330311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仁万</a:t>
            </a:r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2" name="正方形/長方形 91"/>
          <p:cNvSpPr/>
          <p:nvPr/>
        </p:nvSpPr>
        <p:spPr>
          <a:xfrm>
            <a:off x="4002775" y="3560680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恵雲港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4391860" y="4018604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松江</a:t>
            </a:r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3336002" y="3764881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大社港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5179419" y="3446840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七類港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5563068" y="3618611"/>
            <a:ext cx="80021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美保関</a:t>
            </a:r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7" name="正方形/長方形 96"/>
          <p:cNvSpPr/>
          <p:nvPr/>
        </p:nvSpPr>
        <p:spPr>
          <a:xfrm>
            <a:off x="4722693" y="4165768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安来</a:t>
            </a:r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4980566" y="4319827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米子</a:t>
            </a:r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7563824" y="4093316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鳥取</a:t>
            </a:r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6087906" y="1736171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西郷</a:t>
            </a:r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4861473" y="2030894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浦郷</a:t>
            </a:r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6521948" y="3922897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赤</a:t>
            </a:r>
            <a:r>
              <a:rPr lang="ja-JP" altLang="en-US" sz="1200" b="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碕</a:t>
            </a:r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8170843" y="4374105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網代港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328455" y="3967433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田後港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pic>
        <p:nvPicPr>
          <p:cNvPr id="3" name="図 2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249796" y="1524986"/>
            <a:ext cx="216000" cy="216000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6758592" y="1338396"/>
            <a:ext cx="17460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     </a:t>
            </a:r>
            <a:r>
              <a:rPr kumimoji="1" lang="ja-JP" altLang="en-US" sz="1200" dirty="0" smtClean="0"/>
              <a:t>　隠岐海上保安署</a:t>
            </a:r>
          </a:p>
          <a:p>
            <a:r>
              <a:rPr lang="ja-JP" altLang="en-US" sz="1200" dirty="0" smtClean="0"/>
              <a:t>ＴＥＬ　</a:t>
            </a:r>
            <a:r>
              <a:rPr lang="en-US" altLang="ja-JP" sz="1200" dirty="0" smtClean="0"/>
              <a:t>08512-2-4999</a:t>
            </a:r>
            <a:r>
              <a:rPr lang="ja-JP" altLang="en-US" sz="1200" dirty="0" smtClean="0"/>
              <a:t>　　</a:t>
            </a:r>
            <a:endParaRPr lang="ja-JP" altLang="en-US" sz="1200" dirty="0"/>
          </a:p>
        </p:txBody>
      </p:sp>
      <p:pic>
        <p:nvPicPr>
          <p:cNvPr id="68" name="図 67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912280" y="1372572"/>
            <a:ext cx="180000" cy="180000"/>
          </a:xfrm>
          <a:prstGeom prst="rect">
            <a:avLst/>
          </a:prstGeom>
        </p:spPr>
      </p:pic>
      <p:sp>
        <p:nvSpPr>
          <p:cNvPr id="69" name="テキスト ボックス 68"/>
          <p:cNvSpPr txBox="1"/>
          <p:nvPr/>
        </p:nvSpPr>
        <p:spPr>
          <a:xfrm>
            <a:off x="2081237" y="5623054"/>
            <a:ext cx="1744742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  </a:t>
            </a:r>
            <a:r>
              <a:rPr kumimoji="1" lang="ja-JP" altLang="en-US" sz="1200" dirty="0" smtClean="0"/>
              <a:t>　　浜田海上保安部</a:t>
            </a:r>
            <a:endParaRPr kumimoji="1" lang="en-US" altLang="ja-JP" sz="1200" dirty="0" smtClean="0"/>
          </a:p>
          <a:p>
            <a:r>
              <a:rPr lang="ja-JP" altLang="en-US" sz="1200" dirty="0" smtClean="0"/>
              <a:t>ＴＥＬ　</a:t>
            </a:r>
            <a:r>
              <a:rPr lang="en-US" altLang="ja-JP" sz="1200" dirty="0" smtClean="0"/>
              <a:t>0855-27-0770</a:t>
            </a:r>
            <a:r>
              <a:rPr kumimoji="1" lang="ja-JP" altLang="en-US" sz="1200" dirty="0" smtClean="0"/>
              <a:t>　　　</a:t>
            </a:r>
          </a:p>
        </p:txBody>
      </p:sp>
      <p:sp>
        <p:nvSpPr>
          <p:cNvPr id="70" name="AutoShape 39"/>
          <p:cNvSpPr>
            <a:spLocks noChangeArrowheads="1"/>
          </p:cNvSpPr>
          <p:nvPr/>
        </p:nvSpPr>
        <p:spPr bwMode="auto">
          <a:xfrm>
            <a:off x="1898449" y="5306062"/>
            <a:ext cx="217487" cy="2160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3494" y="10800"/>
                </a:moveTo>
                <a:cubicBezTo>
                  <a:pt x="3494" y="14835"/>
                  <a:pt x="6765" y="18106"/>
                  <a:pt x="10800" y="18106"/>
                </a:cubicBezTo>
                <a:cubicBezTo>
                  <a:pt x="14835" y="18106"/>
                  <a:pt x="18106" y="14835"/>
                  <a:pt x="18106" y="10800"/>
                </a:cubicBezTo>
                <a:cubicBezTo>
                  <a:pt x="18106" y="6765"/>
                  <a:pt x="14835" y="3494"/>
                  <a:pt x="10800" y="3494"/>
                </a:cubicBezTo>
                <a:cubicBezTo>
                  <a:pt x="6765" y="3494"/>
                  <a:pt x="3494" y="6765"/>
                  <a:pt x="3494" y="10800"/>
                </a:cubicBez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>
              <a:defRPr/>
            </a:pPr>
            <a:endParaRPr lang="ja-JP" altLang="en-US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" name="AutoShape 39"/>
          <p:cNvSpPr>
            <a:spLocks noChangeArrowheads="1"/>
          </p:cNvSpPr>
          <p:nvPr/>
        </p:nvSpPr>
        <p:spPr bwMode="auto">
          <a:xfrm>
            <a:off x="2182930" y="5680625"/>
            <a:ext cx="180000" cy="1800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3494" y="10800"/>
                </a:moveTo>
                <a:cubicBezTo>
                  <a:pt x="3494" y="14835"/>
                  <a:pt x="6765" y="18106"/>
                  <a:pt x="10800" y="18106"/>
                </a:cubicBezTo>
                <a:cubicBezTo>
                  <a:pt x="14835" y="18106"/>
                  <a:pt x="18106" y="14835"/>
                  <a:pt x="18106" y="10800"/>
                </a:cubicBezTo>
                <a:cubicBezTo>
                  <a:pt x="18106" y="6765"/>
                  <a:pt x="14835" y="3494"/>
                  <a:pt x="10800" y="3494"/>
                </a:cubicBezTo>
                <a:cubicBezTo>
                  <a:pt x="6765" y="3494"/>
                  <a:pt x="3494" y="6765"/>
                  <a:pt x="3494" y="10800"/>
                </a:cubicBez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>
              <a:defRPr/>
            </a:pPr>
            <a:endParaRPr lang="ja-JP" altLang="en-US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" name="AutoShape 39"/>
          <p:cNvSpPr>
            <a:spLocks noChangeArrowheads="1"/>
          </p:cNvSpPr>
          <p:nvPr/>
        </p:nvSpPr>
        <p:spPr bwMode="auto">
          <a:xfrm>
            <a:off x="5431600" y="3939303"/>
            <a:ext cx="217487" cy="2160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3494" y="10800"/>
                </a:moveTo>
                <a:cubicBezTo>
                  <a:pt x="3494" y="14835"/>
                  <a:pt x="6765" y="18106"/>
                  <a:pt x="10800" y="18106"/>
                </a:cubicBezTo>
                <a:cubicBezTo>
                  <a:pt x="14835" y="18106"/>
                  <a:pt x="18106" y="14835"/>
                  <a:pt x="18106" y="10800"/>
                </a:cubicBezTo>
                <a:cubicBezTo>
                  <a:pt x="18106" y="6765"/>
                  <a:pt x="14835" y="3494"/>
                  <a:pt x="10800" y="3494"/>
                </a:cubicBezTo>
                <a:cubicBezTo>
                  <a:pt x="6765" y="3494"/>
                  <a:pt x="3494" y="6765"/>
                  <a:pt x="3494" y="10800"/>
                </a:cubicBez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>
              <a:defRPr/>
            </a:pPr>
            <a:endParaRPr lang="ja-JP" altLang="en-US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4986375" y="4680607"/>
            <a:ext cx="174600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  </a:t>
            </a:r>
            <a:r>
              <a:rPr kumimoji="1" lang="ja-JP" altLang="en-US" sz="1200" dirty="0" smtClean="0"/>
              <a:t>　　</a:t>
            </a:r>
            <a:r>
              <a:rPr lang="ja-JP" altLang="en-US" sz="1200" dirty="0"/>
              <a:t>境</a:t>
            </a:r>
            <a:r>
              <a:rPr kumimoji="1" lang="ja-JP" altLang="en-US" sz="1200" dirty="0" smtClean="0"/>
              <a:t>海上保安部</a:t>
            </a:r>
            <a:endParaRPr kumimoji="1" lang="en-US" altLang="ja-JP" sz="1200" dirty="0" smtClean="0"/>
          </a:p>
          <a:p>
            <a:r>
              <a:rPr lang="ja-JP" altLang="en-US" sz="1200" dirty="0" smtClean="0"/>
              <a:t>ＴＥＬ　</a:t>
            </a:r>
            <a:r>
              <a:rPr lang="en-US" altLang="ja-JP" sz="1200" dirty="0" smtClean="0"/>
              <a:t>0859-42-2532</a:t>
            </a:r>
            <a:r>
              <a:rPr kumimoji="1" lang="ja-JP" altLang="en-US" sz="1200" dirty="0" smtClean="0"/>
              <a:t>　　</a:t>
            </a:r>
          </a:p>
        </p:txBody>
      </p:sp>
      <p:sp>
        <p:nvSpPr>
          <p:cNvPr id="78" name="AutoShape 39"/>
          <p:cNvSpPr>
            <a:spLocks noChangeArrowheads="1"/>
          </p:cNvSpPr>
          <p:nvPr/>
        </p:nvSpPr>
        <p:spPr bwMode="auto">
          <a:xfrm>
            <a:off x="5101387" y="4724385"/>
            <a:ext cx="180000" cy="1800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3494" y="10800"/>
                </a:moveTo>
                <a:cubicBezTo>
                  <a:pt x="3494" y="14835"/>
                  <a:pt x="6765" y="18106"/>
                  <a:pt x="10800" y="18106"/>
                </a:cubicBezTo>
                <a:cubicBezTo>
                  <a:pt x="14835" y="18106"/>
                  <a:pt x="18106" y="14835"/>
                  <a:pt x="18106" y="10800"/>
                </a:cubicBezTo>
                <a:cubicBezTo>
                  <a:pt x="18106" y="6765"/>
                  <a:pt x="14835" y="3494"/>
                  <a:pt x="10800" y="3494"/>
                </a:cubicBezTo>
                <a:cubicBezTo>
                  <a:pt x="6765" y="3494"/>
                  <a:pt x="3494" y="6765"/>
                  <a:pt x="3494" y="10800"/>
                </a:cubicBez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>
              <a:defRPr/>
            </a:pPr>
            <a:endParaRPr lang="ja-JP" altLang="en-US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9" name="図 78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7785905" y="4295338"/>
            <a:ext cx="216000" cy="216000"/>
          </a:xfrm>
          <a:prstGeom prst="rect">
            <a:avLst/>
          </a:prstGeom>
        </p:spPr>
      </p:pic>
      <p:sp>
        <p:nvSpPr>
          <p:cNvPr id="80" name="テキスト ボックス 79"/>
          <p:cNvSpPr txBox="1"/>
          <p:nvPr/>
        </p:nvSpPr>
        <p:spPr>
          <a:xfrm>
            <a:off x="7337155" y="4873890"/>
            <a:ext cx="174600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  </a:t>
            </a:r>
            <a:r>
              <a:rPr kumimoji="1" lang="ja-JP" altLang="en-US" sz="1200" dirty="0" smtClean="0"/>
              <a:t>　　</a:t>
            </a:r>
            <a:r>
              <a:rPr lang="ja-JP" altLang="en-US" sz="1200" dirty="0" smtClean="0"/>
              <a:t>鳥取海上保安署</a:t>
            </a:r>
          </a:p>
          <a:p>
            <a:r>
              <a:rPr lang="ja-JP" altLang="en-US" sz="1200" dirty="0" smtClean="0"/>
              <a:t>ＴＥＬ　</a:t>
            </a:r>
            <a:r>
              <a:rPr lang="en-US" altLang="ja-JP" sz="1200" dirty="0" smtClean="0"/>
              <a:t>0857-32-0118</a:t>
            </a:r>
            <a:r>
              <a:rPr kumimoji="1" lang="ja-JP" altLang="en-US" sz="1200" dirty="0" smtClean="0"/>
              <a:t>　　</a:t>
            </a:r>
          </a:p>
        </p:txBody>
      </p:sp>
      <p:pic>
        <p:nvPicPr>
          <p:cNvPr id="83" name="図 82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7465520" y="4907244"/>
            <a:ext cx="180000" cy="180000"/>
          </a:xfrm>
          <a:prstGeom prst="rect">
            <a:avLst/>
          </a:prstGeom>
        </p:spPr>
      </p:pic>
      <p:sp>
        <p:nvSpPr>
          <p:cNvPr id="6" name="フリーフォーム 5"/>
          <p:cNvSpPr/>
          <p:nvPr/>
        </p:nvSpPr>
        <p:spPr>
          <a:xfrm>
            <a:off x="7562850" y="4491038"/>
            <a:ext cx="261938" cy="376237"/>
          </a:xfrm>
          <a:custGeom>
            <a:avLst/>
            <a:gdLst>
              <a:gd name="connsiteX0" fmla="*/ 342900 w 342900"/>
              <a:gd name="connsiteY0" fmla="*/ 0 h 419100"/>
              <a:gd name="connsiteX1" fmla="*/ 9525 w 342900"/>
              <a:gd name="connsiteY1" fmla="*/ 190500 h 419100"/>
              <a:gd name="connsiteX2" fmla="*/ 0 w 342900"/>
              <a:gd name="connsiteY2" fmla="*/ 419100 h 419100"/>
              <a:gd name="connsiteX0" fmla="*/ 333375 w 333375"/>
              <a:gd name="connsiteY0" fmla="*/ 0 h 419100"/>
              <a:gd name="connsiteX1" fmla="*/ 0 w 333375"/>
              <a:gd name="connsiteY1" fmla="*/ 190500 h 419100"/>
              <a:gd name="connsiteX2" fmla="*/ 3175 w 333375"/>
              <a:gd name="connsiteY2" fmla="*/ 419100 h 419100"/>
              <a:gd name="connsiteX0" fmla="*/ 261938 w 261938"/>
              <a:gd name="connsiteY0" fmla="*/ 0 h 376237"/>
              <a:gd name="connsiteX1" fmla="*/ 0 w 261938"/>
              <a:gd name="connsiteY1" fmla="*/ 147637 h 376237"/>
              <a:gd name="connsiteX2" fmla="*/ 3175 w 261938"/>
              <a:gd name="connsiteY2" fmla="*/ 376237 h 376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1938" h="376237">
                <a:moveTo>
                  <a:pt x="261938" y="0"/>
                </a:moveTo>
                <a:lnTo>
                  <a:pt x="0" y="147637"/>
                </a:lnTo>
                <a:cubicBezTo>
                  <a:pt x="1058" y="223837"/>
                  <a:pt x="2117" y="300037"/>
                  <a:pt x="3175" y="376237"/>
                </a:cubicBezTo>
              </a:path>
            </a:pathLst>
          </a:cu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/>
          <p:cNvSpPr/>
          <p:nvPr/>
        </p:nvSpPr>
        <p:spPr>
          <a:xfrm>
            <a:off x="5615940" y="4099560"/>
            <a:ext cx="243840" cy="586740"/>
          </a:xfrm>
          <a:custGeom>
            <a:avLst/>
            <a:gdLst>
              <a:gd name="connsiteX0" fmla="*/ 0 w 243840"/>
              <a:gd name="connsiteY0" fmla="*/ 0 h 586740"/>
              <a:gd name="connsiteX1" fmla="*/ 243840 w 243840"/>
              <a:gd name="connsiteY1" fmla="*/ 106680 h 586740"/>
              <a:gd name="connsiteX2" fmla="*/ 243840 w 243840"/>
              <a:gd name="connsiteY2" fmla="*/ 586740 h 586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3840" h="586740">
                <a:moveTo>
                  <a:pt x="0" y="0"/>
                </a:moveTo>
                <a:lnTo>
                  <a:pt x="243840" y="106680"/>
                </a:lnTo>
                <a:lnTo>
                  <a:pt x="243840" y="586740"/>
                </a:lnTo>
              </a:path>
            </a:pathLst>
          </a:cu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" name="AutoShape 89"/>
          <p:cNvSpPr>
            <a:spLocks noChangeArrowheads="1"/>
          </p:cNvSpPr>
          <p:nvPr/>
        </p:nvSpPr>
        <p:spPr bwMode="auto">
          <a:xfrm>
            <a:off x="161510" y="929583"/>
            <a:ext cx="1281760" cy="1044000"/>
          </a:xfrm>
          <a:prstGeom prst="roundRect">
            <a:avLst>
              <a:gd name="adj" fmla="val 12288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115" name="Text Box 90"/>
          <p:cNvSpPr txBox="1">
            <a:spLocks noChangeArrowheads="1"/>
          </p:cNvSpPr>
          <p:nvPr/>
        </p:nvSpPr>
        <p:spPr bwMode="auto">
          <a:xfrm>
            <a:off x="86043" y="694633"/>
            <a:ext cx="52056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凡例</a:t>
            </a:r>
          </a:p>
        </p:txBody>
      </p:sp>
      <p:sp>
        <p:nvSpPr>
          <p:cNvPr id="116" name="Text Box 91"/>
          <p:cNvSpPr txBox="1">
            <a:spLocks noChangeArrowheads="1"/>
          </p:cNvSpPr>
          <p:nvPr/>
        </p:nvSpPr>
        <p:spPr bwMode="auto">
          <a:xfrm>
            <a:off x="443987" y="964351"/>
            <a:ext cx="6463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特定港</a:t>
            </a:r>
          </a:p>
        </p:txBody>
      </p:sp>
      <p:sp>
        <p:nvSpPr>
          <p:cNvPr id="117" name="Text Box 92"/>
          <p:cNvSpPr txBox="1">
            <a:spLocks noChangeArrowheads="1"/>
          </p:cNvSpPr>
          <p:nvPr/>
        </p:nvSpPr>
        <p:spPr bwMode="auto">
          <a:xfrm>
            <a:off x="443987" y="1197714"/>
            <a:ext cx="6463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適用港</a:t>
            </a:r>
          </a:p>
        </p:txBody>
      </p:sp>
      <p:sp>
        <p:nvSpPr>
          <p:cNvPr id="118" name="Oval 93"/>
          <p:cNvSpPr>
            <a:spLocks noChangeArrowheads="1"/>
          </p:cNvSpPr>
          <p:nvPr/>
        </p:nvSpPr>
        <p:spPr bwMode="auto">
          <a:xfrm>
            <a:off x="308972" y="1027852"/>
            <a:ext cx="143232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119" name="Oval 94"/>
          <p:cNvSpPr>
            <a:spLocks noChangeArrowheads="1"/>
          </p:cNvSpPr>
          <p:nvPr/>
        </p:nvSpPr>
        <p:spPr bwMode="auto">
          <a:xfrm>
            <a:off x="345935" y="1294552"/>
            <a:ext cx="72386" cy="7143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120" name="AutoShape 39"/>
          <p:cNvSpPr>
            <a:spLocks noChangeArrowheads="1"/>
          </p:cNvSpPr>
          <p:nvPr/>
        </p:nvSpPr>
        <p:spPr bwMode="auto">
          <a:xfrm>
            <a:off x="289605" y="1507429"/>
            <a:ext cx="180000" cy="1800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3494" y="10800"/>
                </a:moveTo>
                <a:cubicBezTo>
                  <a:pt x="3494" y="14835"/>
                  <a:pt x="6765" y="18106"/>
                  <a:pt x="10800" y="18106"/>
                </a:cubicBezTo>
                <a:cubicBezTo>
                  <a:pt x="14835" y="18106"/>
                  <a:pt x="18106" y="14835"/>
                  <a:pt x="18106" y="10800"/>
                </a:cubicBezTo>
                <a:cubicBezTo>
                  <a:pt x="18106" y="6765"/>
                  <a:pt x="14835" y="3494"/>
                  <a:pt x="10800" y="3494"/>
                </a:cubicBezTo>
                <a:cubicBezTo>
                  <a:pt x="6765" y="3494"/>
                  <a:pt x="3494" y="6765"/>
                  <a:pt x="3494" y="10800"/>
                </a:cubicBez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>
              <a:defRPr/>
            </a:pPr>
            <a:endParaRPr lang="ja-JP" altLang="en-US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1" name="AutoShape 41"/>
          <p:cNvSpPr>
            <a:spLocks noChangeArrowheads="1"/>
          </p:cNvSpPr>
          <p:nvPr/>
        </p:nvSpPr>
        <p:spPr bwMode="auto">
          <a:xfrm>
            <a:off x="294652" y="1738164"/>
            <a:ext cx="180000" cy="180000"/>
          </a:xfrm>
          <a:prstGeom prst="triangle">
            <a:avLst>
              <a:gd name="adj" fmla="val 50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2400">
              <a:solidFill>
                <a:prstClr val="black"/>
              </a:solidFill>
            </a:endParaRPr>
          </a:p>
        </p:txBody>
      </p:sp>
      <p:sp>
        <p:nvSpPr>
          <p:cNvPr id="122" name="Text Box 91"/>
          <p:cNvSpPr txBox="1">
            <a:spLocks noChangeArrowheads="1"/>
          </p:cNvSpPr>
          <p:nvPr/>
        </p:nvSpPr>
        <p:spPr bwMode="auto">
          <a:xfrm>
            <a:off x="442632" y="1468902"/>
            <a:ext cx="9541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海上保安部</a:t>
            </a:r>
          </a:p>
        </p:txBody>
      </p:sp>
      <p:sp>
        <p:nvSpPr>
          <p:cNvPr id="123" name="Text Box 92"/>
          <p:cNvSpPr txBox="1">
            <a:spLocks noChangeArrowheads="1"/>
          </p:cNvSpPr>
          <p:nvPr/>
        </p:nvSpPr>
        <p:spPr bwMode="auto">
          <a:xfrm>
            <a:off x="442632" y="1702265"/>
            <a:ext cx="9541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海上保安署</a:t>
            </a:r>
          </a:p>
        </p:txBody>
      </p:sp>
      <p:cxnSp>
        <p:nvCxnSpPr>
          <p:cNvPr id="124" name="直線コネクタ 123"/>
          <p:cNvCxnSpPr/>
          <p:nvPr/>
        </p:nvCxnSpPr>
        <p:spPr>
          <a:xfrm>
            <a:off x="161509" y="1451482"/>
            <a:ext cx="1260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428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Line 3"/>
          <p:cNvSpPr>
            <a:spLocks noChangeShapeType="1"/>
          </p:cNvSpPr>
          <p:nvPr/>
        </p:nvSpPr>
        <p:spPr bwMode="auto">
          <a:xfrm flipH="1" flipV="1">
            <a:off x="7566044" y="1117666"/>
            <a:ext cx="771853" cy="1773727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138" name="AutoShape 16"/>
          <p:cNvSpPr>
            <a:spLocks noChangeArrowheads="1"/>
          </p:cNvSpPr>
          <p:nvPr/>
        </p:nvSpPr>
        <p:spPr bwMode="auto">
          <a:xfrm>
            <a:off x="7642718" y="3379553"/>
            <a:ext cx="1022321" cy="48049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6666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福井港</a:t>
            </a:r>
          </a:p>
        </p:txBody>
      </p:sp>
      <p:sp>
        <p:nvSpPr>
          <p:cNvPr id="139" name="AutoShape 19"/>
          <p:cNvSpPr>
            <a:spLocks noChangeArrowheads="1"/>
          </p:cNvSpPr>
          <p:nvPr/>
        </p:nvSpPr>
        <p:spPr bwMode="auto">
          <a:xfrm>
            <a:off x="7154560" y="5245289"/>
            <a:ext cx="1024876" cy="36036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6666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敦賀港</a:t>
            </a:r>
          </a:p>
        </p:txBody>
      </p:sp>
      <p:sp>
        <p:nvSpPr>
          <p:cNvPr id="140" name="Text Box 50"/>
          <p:cNvSpPr txBox="1">
            <a:spLocks noChangeArrowheads="1"/>
          </p:cNvSpPr>
          <p:nvPr/>
        </p:nvSpPr>
        <p:spPr bwMode="auto">
          <a:xfrm>
            <a:off x="7765396" y="3870267"/>
            <a:ext cx="909866" cy="393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2">
                        <a:gamma/>
                        <a:shade val="46275"/>
                        <a:invGamma/>
                      </a:schemeClr>
                    </a:gs>
                    <a:gs pos="50000">
                      <a:schemeClr val="bg2"/>
                    </a:gs>
                    <a:gs pos="100000">
                      <a:schemeClr val="bg2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00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ＭＳ 明朝" pitchFamily="17" charset="-128"/>
              </a:rPr>
              <a:t>福井県</a:t>
            </a:r>
          </a:p>
        </p:txBody>
      </p:sp>
      <p:sp>
        <p:nvSpPr>
          <p:cNvPr id="141" name="Text Box 80"/>
          <p:cNvSpPr txBox="1">
            <a:spLocks noChangeArrowheads="1"/>
          </p:cNvSpPr>
          <p:nvPr/>
        </p:nvSpPr>
        <p:spPr bwMode="auto">
          <a:xfrm rot="3944373">
            <a:off x="7724768" y="1750404"/>
            <a:ext cx="909866" cy="393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九管区</a:t>
            </a:r>
          </a:p>
        </p:txBody>
      </p:sp>
      <p:pic>
        <p:nvPicPr>
          <p:cNvPr id="143" name="Picture 2" descr="map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08" b="19038"/>
          <a:stretch/>
        </p:blipFill>
        <p:spPr bwMode="auto">
          <a:xfrm>
            <a:off x="0" y="931309"/>
            <a:ext cx="9144001" cy="5944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2" name="Text Box 12"/>
          <p:cNvSpPr txBox="1">
            <a:spLocks noChangeArrowheads="1"/>
          </p:cNvSpPr>
          <p:nvPr/>
        </p:nvSpPr>
        <p:spPr bwMode="auto">
          <a:xfrm>
            <a:off x="3012185" y="6332252"/>
            <a:ext cx="6463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2">
                        <a:gamma/>
                        <a:shade val="46275"/>
                        <a:invGamma/>
                      </a:schemeClr>
                    </a:gs>
                    <a:gs pos="50000">
                      <a:schemeClr val="bg2"/>
                    </a:gs>
                    <a:gs pos="100000">
                      <a:schemeClr val="bg2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ＭＳ 明朝" pitchFamily="17" charset="-128"/>
              </a:rPr>
              <a:t>兵庫県</a:t>
            </a:r>
          </a:p>
        </p:txBody>
      </p:sp>
      <p:sp>
        <p:nvSpPr>
          <p:cNvPr id="153" name="Oval 15"/>
          <p:cNvSpPr>
            <a:spLocks noChangeArrowheads="1"/>
          </p:cNvSpPr>
          <p:nvPr/>
        </p:nvSpPr>
        <p:spPr bwMode="auto">
          <a:xfrm>
            <a:off x="7934079" y="3243858"/>
            <a:ext cx="216000" cy="2160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154" name="AutoShape 17"/>
          <p:cNvSpPr>
            <a:spLocks noChangeArrowheads="1"/>
          </p:cNvSpPr>
          <p:nvPr/>
        </p:nvSpPr>
        <p:spPr bwMode="auto">
          <a:xfrm>
            <a:off x="4011883" y="4820605"/>
            <a:ext cx="745200" cy="338400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宮津港</a:t>
            </a:r>
          </a:p>
        </p:txBody>
      </p:sp>
      <p:sp>
        <p:nvSpPr>
          <p:cNvPr id="155" name="Oval 18"/>
          <p:cNvSpPr>
            <a:spLocks noChangeArrowheads="1"/>
          </p:cNvSpPr>
          <p:nvPr/>
        </p:nvSpPr>
        <p:spPr bwMode="auto">
          <a:xfrm>
            <a:off x="7340962" y="4862577"/>
            <a:ext cx="216000" cy="2160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156" name="Oval 20"/>
          <p:cNvSpPr>
            <a:spLocks noChangeArrowheads="1"/>
          </p:cNvSpPr>
          <p:nvPr/>
        </p:nvSpPr>
        <p:spPr bwMode="auto">
          <a:xfrm>
            <a:off x="4989538" y="5029497"/>
            <a:ext cx="216000" cy="2160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174" name="Oval 38"/>
          <p:cNvSpPr>
            <a:spLocks noChangeArrowheads="1"/>
          </p:cNvSpPr>
          <p:nvPr/>
        </p:nvSpPr>
        <p:spPr bwMode="auto">
          <a:xfrm>
            <a:off x="2804997" y="4200592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175" name="Oval 39"/>
          <p:cNvSpPr>
            <a:spLocks noChangeArrowheads="1"/>
          </p:cNvSpPr>
          <p:nvPr/>
        </p:nvSpPr>
        <p:spPr bwMode="auto">
          <a:xfrm>
            <a:off x="3297698" y="4263374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176" name="Oval 40"/>
          <p:cNvSpPr>
            <a:spLocks noChangeArrowheads="1"/>
          </p:cNvSpPr>
          <p:nvPr/>
        </p:nvSpPr>
        <p:spPr bwMode="auto">
          <a:xfrm>
            <a:off x="3801477" y="4343808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177" name="Oval 41"/>
          <p:cNvSpPr>
            <a:spLocks noChangeArrowheads="1"/>
          </p:cNvSpPr>
          <p:nvPr/>
        </p:nvSpPr>
        <p:spPr bwMode="auto">
          <a:xfrm>
            <a:off x="4108197" y="4405147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178" name="Oval 42"/>
          <p:cNvSpPr>
            <a:spLocks noChangeArrowheads="1"/>
          </p:cNvSpPr>
          <p:nvPr/>
        </p:nvSpPr>
        <p:spPr bwMode="auto">
          <a:xfrm>
            <a:off x="4440364" y="4358507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179" name="Oval 43"/>
          <p:cNvSpPr>
            <a:spLocks noChangeArrowheads="1"/>
          </p:cNvSpPr>
          <p:nvPr/>
        </p:nvSpPr>
        <p:spPr bwMode="auto">
          <a:xfrm>
            <a:off x="4637754" y="4255570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180" name="Oval 44"/>
          <p:cNvSpPr>
            <a:spLocks noChangeArrowheads="1"/>
          </p:cNvSpPr>
          <p:nvPr/>
        </p:nvSpPr>
        <p:spPr bwMode="auto">
          <a:xfrm>
            <a:off x="4861519" y="4220645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181" name="Oval 45"/>
          <p:cNvSpPr>
            <a:spLocks noChangeArrowheads="1"/>
          </p:cNvSpPr>
          <p:nvPr/>
        </p:nvSpPr>
        <p:spPr bwMode="auto">
          <a:xfrm>
            <a:off x="5192075" y="4227863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182" name="Oval 46"/>
          <p:cNvSpPr>
            <a:spLocks noChangeArrowheads="1"/>
          </p:cNvSpPr>
          <p:nvPr/>
        </p:nvSpPr>
        <p:spPr bwMode="auto">
          <a:xfrm>
            <a:off x="5274459" y="4374564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183" name="Oval 47"/>
          <p:cNvSpPr>
            <a:spLocks noChangeArrowheads="1"/>
          </p:cNvSpPr>
          <p:nvPr/>
        </p:nvSpPr>
        <p:spPr bwMode="auto">
          <a:xfrm>
            <a:off x="5514444" y="4945888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184" name="Oval 48"/>
          <p:cNvSpPr>
            <a:spLocks noChangeArrowheads="1"/>
          </p:cNvSpPr>
          <p:nvPr/>
        </p:nvSpPr>
        <p:spPr bwMode="auto">
          <a:xfrm>
            <a:off x="5848292" y="5208739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185" name="Oval 49"/>
          <p:cNvSpPr>
            <a:spLocks noChangeArrowheads="1"/>
          </p:cNvSpPr>
          <p:nvPr/>
        </p:nvSpPr>
        <p:spPr bwMode="auto">
          <a:xfrm>
            <a:off x="6510504" y="5262313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186" name="Oval 51"/>
          <p:cNvSpPr>
            <a:spLocks noChangeArrowheads="1"/>
          </p:cNvSpPr>
          <p:nvPr/>
        </p:nvSpPr>
        <p:spPr bwMode="auto">
          <a:xfrm>
            <a:off x="5618522" y="5066383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grpSp>
        <p:nvGrpSpPr>
          <p:cNvPr id="187" name="Group 52"/>
          <p:cNvGrpSpPr>
            <a:grpSpLocks/>
          </p:cNvGrpSpPr>
          <p:nvPr/>
        </p:nvGrpSpPr>
        <p:grpSpPr bwMode="auto">
          <a:xfrm>
            <a:off x="4614049" y="4370363"/>
            <a:ext cx="654285" cy="723293"/>
            <a:chOff x="4128" y="3482"/>
            <a:chExt cx="256" cy="283"/>
          </a:xfrm>
        </p:grpSpPr>
        <p:sp>
          <p:nvSpPr>
            <p:cNvPr id="193" name="Text Box 53"/>
            <p:cNvSpPr txBox="1">
              <a:spLocks noChangeArrowheads="1"/>
            </p:cNvSpPr>
            <p:nvPr/>
          </p:nvSpPr>
          <p:spPr bwMode="auto">
            <a:xfrm>
              <a:off x="4131" y="3482"/>
              <a:ext cx="253" cy="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2">
                          <a:gamma/>
                          <a:shade val="46275"/>
                          <a:invGamma/>
                        </a:schemeClr>
                      </a:gs>
                      <a:gs pos="50000">
                        <a:schemeClr val="bg2"/>
                      </a:gs>
                      <a:gs pos="100000">
                        <a:schemeClr val="bg2">
                          <a:gamma/>
                          <a:shade val="46275"/>
                          <a:invGamma/>
                        </a:schemeClr>
                      </a:gs>
                    </a:gsLst>
                    <a:lin ang="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200" dirty="0">
                  <a:solidFill>
                    <a:srgbClr val="33333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ＭＳ 明朝" pitchFamily="17" charset="-128"/>
                </a:rPr>
                <a:t>京都府</a:t>
              </a:r>
            </a:p>
          </p:txBody>
        </p:sp>
        <p:sp>
          <p:nvSpPr>
            <p:cNvPr id="194" name="Oval 54"/>
            <p:cNvSpPr>
              <a:spLocks noChangeArrowheads="1"/>
            </p:cNvSpPr>
            <p:nvPr/>
          </p:nvSpPr>
          <p:spPr bwMode="auto">
            <a:xfrm>
              <a:off x="4128" y="3680"/>
              <a:ext cx="85" cy="8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33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</a:endParaRPr>
            </a:p>
          </p:txBody>
        </p:sp>
      </p:grpSp>
      <p:sp>
        <p:nvSpPr>
          <p:cNvPr id="188" name="Oval 55"/>
          <p:cNvSpPr>
            <a:spLocks noChangeArrowheads="1"/>
          </p:cNvSpPr>
          <p:nvPr/>
        </p:nvSpPr>
        <p:spPr bwMode="auto">
          <a:xfrm>
            <a:off x="3471492" y="4275344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189" name="Oval 56"/>
          <p:cNvSpPr>
            <a:spLocks noChangeArrowheads="1"/>
          </p:cNvSpPr>
          <p:nvPr/>
        </p:nvSpPr>
        <p:spPr bwMode="auto">
          <a:xfrm>
            <a:off x="5659422" y="4902406"/>
            <a:ext cx="122679" cy="122679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2919365" y="4592804"/>
            <a:ext cx="80021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津居山港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3736694" y="4502151"/>
            <a:ext cx="80021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久美浜港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2531044" y="3923593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浜坂</a:t>
            </a:r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2825316" y="4340535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香住</a:t>
            </a:r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3366754" y="4032039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柴山</a:t>
            </a:r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067055" y="4727176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野原港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252617" y="4157061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本庄港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4790491" y="3744035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間人港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4791600" y="3963347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中</a:t>
            </a:r>
            <a:r>
              <a:rPr lang="ja-JP" altLang="en-US" sz="1200" b="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浜</a:t>
            </a:r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5725761" y="4798308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田井港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6303288" y="5007228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小浜</a:t>
            </a:r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5654838" y="4987669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内浦</a:t>
            </a:r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5679861" y="5313897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和田</a:t>
            </a:r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5223683" y="4434309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伊根港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65" name="Text Box 12"/>
          <p:cNvSpPr txBox="1">
            <a:spLocks noChangeArrowheads="1"/>
          </p:cNvSpPr>
          <p:nvPr/>
        </p:nvSpPr>
        <p:spPr bwMode="auto">
          <a:xfrm>
            <a:off x="8306829" y="4380153"/>
            <a:ext cx="6463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2">
                        <a:gamma/>
                        <a:shade val="46275"/>
                        <a:invGamma/>
                      </a:schemeClr>
                    </a:gs>
                    <a:gs pos="50000">
                      <a:schemeClr val="bg2"/>
                    </a:gs>
                    <a:gs pos="100000">
                      <a:schemeClr val="bg2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ＭＳ 明朝" pitchFamily="17" charset="-128"/>
              </a:rPr>
              <a:t>福井</a:t>
            </a:r>
            <a:r>
              <a:rPr lang="ja-JP" altLang="en-US" sz="1200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ＭＳ 明朝" pitchFamily="17" charset="-128"/>
              </a:rPr>
              <a:t>県</a:t>
            </a:r>
            <a:endParaRPr lang="ja-JP" altLang="en-US" sz="1200" dirty="0">
              <a:solidFill>
                <a:srgbClr val="3333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ＭＳ 明朝" pitchFamily="17" charset="-128"/>
            </a:endParaRPr>
          </a:p>
        </p:txBody>
      </p:sp>
      <p:sp>
        <p:nvSpPr>
          <p:cNvPr id="66" name="テキスト ボックス 20"/>
          <p:cNvSpPr txBox="1"/>
          <p:nvPr/>
        </p:nvSpPr>
        <p:spPr>
          <a:xfrm>
            <a:off x="-1" y="33160"/>
            <a:ext cx="8564919" cy="4001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兵庫</a:t>
            </a:r>
            <a:r>
              <a:rPr lang="ja-JP" altLang="en-US" sz="1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県、京都府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及び福井県内で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「港則法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が適用される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港」</a:t>
            </a:r>
            <a:endParaRPr lang="ja-JP" altLang="en-US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7" name="Line 3"/>
          <p:cNvSpPr>
            <a:spLocks noChangeAspect="1" noChangeShapeType="1"/>
          </p:cNvSpPr>
          <p:nvPr/>
        </p:nvSpPr>
        <p:spPr bwMode="auto">
          <a:xfrm flipH="1" flipV="1">
            <a:off x="8019664" y="1619986"/>
            <a:ext cx="626631" cy="14400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68" name="Text Box 80"/>
          <p:cNvSpPr txBox="1">
            <a:spLocks noChangeArrowheads="1"/>
          </p:cNvSpPr>
          <p:nvPr/>
        </p:nvSpPr>
        <p:spPr bwMode="auto">
          <a:xfrm rot="3944373">
            <a:off x="7909802" y="1757764"/>
            <a:ext cx="69762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第九管区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4791600" y="3519010"/>
            <a:ext cx="80021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浅茂</a:t>
            </a:r>
            <a:r>
              <a:rPr lang="ja-JP" altLang="en-US" sz="1200" b="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川</a:t>
            </a:r>
            <a:r>
              <a:rPr lang="ja-JP" altLang="en-US" sz="1200" b="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港</a:t>
            </a:r>
            <a:endParaRPr lang="ja-JP" altLang="en-US" sz="1200" b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76" name="AutoShape 7"/>
          <p:cNvSpPr>
            <a:spLocks noChangeArrowheads="1"/>
          </p:cNvSpPr>
          <p:nvPr/>
        </p:nvSpPr>
        <p:spPr bwMode="auto">
          <a:xfrm>
            <a:off x="7819718" y="3406167"/>
            <a:ext cx="745200" cy="338400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福井港</a:t>
            </a:r>
            <a:endParaRPr lang="ja-JP" altLang="en-US" sz="12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77" name="AutoShape 7"/>
          <p:cNvSpPr>
            <a:spLocks noChangeArrowheads="1"/>
          </p:cNvSpPr>
          <p:nvPr/>
        </p:nvSpPr>
        <p:spPr bwMode="auto">
          <a:xfrm>
            <a:off x="7088951" y="5025085"/>
            <a:ext cx="745200" cy="338400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敦賀</a:t>
            </a:r>
            <a:r>
              <a:rPr lang="ja-JP" altLang="en-US" sz="1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港</a:t>
            </a:r>
            <a:endParaRPr lang="ja-JP" altLang="en-US" sz="12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926655" y="3059986"/>
            <a:ext cx="174600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  </a:t>
            </a:r>
            <a:r>
              <a:rPr kumimoji="1" lang="ja-JP" altLang="en-US" sz="1200" dirty="0" smtClean="0"/>
              <a:t>　　</a:t>
            </a:r>
            <a:r>
              <a:rPr lang="ja-JP" altLang="en-US" sz="1200" dirty="0"/>
              <a:t>香住</a:t>
            </a:r>
            <a:r>
              <a:rPr lang="ja-JP" altLang="en-US" sz="1200" dirty="0" smtClean="0"/>
              <a:t>海上保安署</a:t>
            </a:r>
            <a:endParaRPr kumimoji="1" lang="en-US" altLang="ja-JP" sz="1200" dirty="0" smtClean="0"/>
          </a:p>
          <a:p>
            <a:r>
              <a:rPr lang="ja-JP" altLang="en-US" sz="1200" dirty="0" smtClean="0"/>
              <a:t>ＴＥＬ　</a:t>
            </a:r>
            <a:r>
              <a:rPr lang="en-US" altLang="ja-JP" sz="1200" dirty="0" smtClean="0"/>
              <a:t>0796-36-499</a:t>
            </a:r>
            <a:r>
              <a:rPr lang="en-US" altLang="ja-JP" sz="1200" dirty="0"/>
              <a:t>9</a:t>
            </a:r>
            <a:r>
              <a:rPr kumimoji="1" lang="ja-JP" altLang="en-US" sz="1200" dirty="0" smtClean="0"/>
              <a:t>　　</a:t>
            </a:r>
            <a:endParaRPr kumimoji="1" lang="en-US" altLang="ja-JP" sz="1200" dirty="0" smtClean="0"/>
          </a:p>
        </p:txBody>
      </p:sp>
      <p:pic>
        <p:nvPicPr>
          <p:cNvPr id="70" name="図 69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070698" y="3091058"/>
            <a:ext cx="180000" cy="180000"/>
          </a:xfrm>
          <a:prstGeom prst="rect">
            <a:avLst/>
          </a:prstGeom>
        </p:spPr>
      </p:pic>
      <p:pic>
        <p:nvPicPr>
          <p:cNvPr id="71" name="図 70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3077867" y="4130943"/>
            <a:ext cx="216000" cy="216000"/>
          </a:xfrm>
          <a:prstGeom prst="rect">
            <a:avLst/>
          </a:prstGeom>
        </p:spPr>
      </p:pic>
      <p:sp>
        <p:nvSpPr>
          <p:cNvPr id="72" name="テキスト ボックス 71"/>
          <p:cNvSpPr txBox="1"/>
          <p:nvPr/>
        </p:nvSpPr>
        <p:spPr>
          <a:xfrm>
            <a:off x="5950010" y="2172485"/>
            <a:ext cx="174600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  </a:t>
            </a:r>
            <a:r>
              <a:rPr kumimoji="1" lang="ja-JP" altLang="en-US" sz="1200" dirty="0" smtClean="0"/>
              <a:t>　　</a:t>
            </a:r>
            <a:r>
              <a:rPr lang="ja-JP" altLang="en-US" sz="1200" dirty="0" smtClean="0"/>
              <a:t>福</a:t>
            </a:r>
            <a:r>
              <a:rPr lang="ja-JP" altLang="en-US" sz="1200" dirty="0"/>
              <a:t>井</a:t>
            </a:r>
            <a:r>
              <a:rPr lang="ja-JP" altLang="en-US" sz="1200" dirty="0" smtClean="0"/>
              <a:t>海上保安署</a:t>
            </a:r>
            <a:endParaRPr kumimoji="1" lang="en-US" altLang="ja-JP" sz="1200" dirty="0" smtClean="0"/>
          </a:p>
          <a:p>
            <a:r>
              <a:rPr lang="ja-JP" altLang="en-US" sz="1200" dirty="0" smtClean="0"/>
              <a:t>ＴＥＬ　</a:t>
            </a:r>
            <a:r>
              <a:rPr lang="en-US" altLang="ja-JP" sz="1200" dirty="0" smtClean="0"/>
              <a:t>0776-82-499</a:t>
            </a:r>
            <a:r>
              <a:rPr lang="en-US" altLang="ja-JP" sz="1200" dirty="0"/>
              <a:t>9</a:t>
            </a:r>
            <a:r>
              <a:rPr kumimoji="1" lang="ja-JP" altLang="en-US" sz="1200" dirty="0" smtClean="0"/>
              <a:t>　　</a:t>
            </a:r>
            <a:endParaRPr kumimoji="1" lang="en-US" altLang="ja-JP" sz="1200" dirty="0" smtClean="0"/>
          </a:p>
        </p:txBody>
      </p:sp>
      <p:pic>
        <p:nvPicPr>
          <p:cNvPr id="73" name="図 72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124212" y="2209421"/>
            <a:ext cx="180000" cy="180000"/>
          </a:xfrm>
          <a:prstGeom prst="rect">
            <a:avLst/>
          </a:prstGeom>
        </p:spPr>
      </p:pic>
      <p:sp>
        <p:nvSpPr>
          <p:cNvPr id="74" name="テキスト ボックス 73"/>
          <p:cNvSpPr txBox="1"/>
          <p:nvPr/>
        </p:nvSpPr>
        <p:spPr>
          <a:xfrm>
            <a:off x="7114425" y="5542024"/>
            <a:ext cx="174600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  </a:t>
            </a:r>
            <a:r>
              <a:rPr kumimoji="1" lang="ja-JP" altLang="en-US" sz="1200" dirty="0" smtClean="0"/>
              <a:t>　　</a:t>
            </a:r>
            <a:r>
              <a:rPr lang="ja-JP" altLang="en-US" sz="1200" dirty="0" smtClean="0"/>
              <a:t>敦賀</a:t>
            </a:r>
            <a:r>
              <a:rPr kumimoji="1" lang="ja-JP" altLang="en-US" sz="1200" dirty="0" smtClean="0"/>
              <a:t>海上保安部</a:t>
            </a:r>
            <a:endParaRPr kumimoji="1" lang="en-US" altLang="ja-JP" sz="1200" dirty="0" smtClean="0"/>
          </a:p>
          <a:p>
            <a:r>
              <a:rPr lang="ja-JP" altLang="en-US" sz="1200" dirty="0" smtClean="0"/>
              <a:t>ＴＥＬ　</a:t>
            </a:r>
            <a:r>
              <a:rPr lang="en-US" altLang="ja-JP" sz="1200" dirty="0" smtClean="0"/>
              <a:t>0770-22-0666</a:t>
            </a:r>
            <a:r>
              <a:rPr kumimoji="1" lang="ja-JP" altLang="en-US" sz="1200" dirty="0" smtClean="0"/>
              <a:t>　　</a:t>
            </a:r>
            <a:endParaRPr kumimoji="1" lang="en-US" altLang="ja-JP" sz="1200" dirty="0" smtClean="0"/>
          </a:p>
        </p:txBody>
      </p:sp>
      <p:sp>
        <p:nvSpPr>
          <p:cNvPr id="75" name="AutoShape 39"/>
          <p:cNvSpPr>
            <a:spLocks noChangeArrowheads="1"/>
          </p:cNvSpPr>
          <p:nvPr/>
        </p:nvSpPr>
        <p:spPr bwMode="auto">
          <a:xfrm>
            <a:off x="7564128" y="4874947"/>
            <a:ext cx="217487" cy="2160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3494" y="10800"/>
                </a:moveTo>
                <a:cubicBezTo>
                  <a:pt x="3494" y="14835"/>
                  <a:pt x="6765" y="18106"/>
                  <a:pt x="10800" y="18106"/>
                </a:cubicBezTo>
                <a:cubicBezTo>
                  <a:pt x="14835" y="18106"/>
                  <a:pt x="18106" y="14835"/>
                  <a:pt x="18106" y="10800"/>
                </a:cubicBezTo>
                <a:cubicBezTo>
                  <a:pt x="18106" y="6765"/>
                  <a:pt x="14835" y="3494"/>
                  <a:pt x="10800" y="3494"/>
                </a:cubicBezTo>
                <a:cubicBezTo>
                  <a:pt x="6765" y="3494"/>
                  <a:pt x="3494" y="6765"/>
                  <a:pt x="3494" y="10800"/>
                </a:cubicBez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>
              <a:defRPr/>
            </a:pPr>
            <a:endParaRPr lang="ja-JP" altLang="en-US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4" name="AutoShape 39"/>
          <p:cNvSpPr>
            <a:spLocks noChangeArrowheads="1"/>
          </p:cNvSpPr>
          <p:nvPr/>
        </p:nvSpPr>
        <p:spPr bwMode="auto">
          <a:xfrm>
            <a:off x="7209219" y="5587751"/>
            <a:ext cx="180000" cy="1800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3494" y="10800"/>
                </a:moveTo>
                <a:cubicBezTo>
                  <a:pt x="3494" y="14835"/>
                  <a:pt x="6765" y="18106"/>
                  <a:pt x="10800" y="18106"/>
                </a:cubicBezTo>
                <a:cubicBezTo>
                  <a:pt x="14835" y="18106"/>
                  <a:pt x="18106" y="14835"/>
                  <a:pt x="18106" y="10800"/>
                </a:cubicBezTo>
                <a:cubicBezTo>
                  <a:pt x="18106" y="6765"/>
                  <a:pt x="14835" y="3494"/>
                  <a:pt x="10800" y="3494"/>
                </a:cubicBezTo>
                <a:cubicBezTo>
                  <a:pt x="6765" y="3494"/>
                  <a:pt x="3494" y="6765"/>
                  <a:pt x="3494" y="10800"/>
                </a:cubicBez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>
              <a:defRPr/>
            </a:pPr>
            <a:endParaRPr lang="ja-JP" altLang="en-US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7123620" y="6171969"/>
            <a:ext cx="174600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  </a:t>
            </a:r>
            <a:r>
              <a:rPr kumimoji="1" lang="ja-JP" altLang="en-US" sz="1200" dirty="0" smtClean="0"/>
              <a:t>　　</a:t>
            </a:r>
            <a:r>
              <a:rPr lang="ja-JP" altLang="en-US" sz="1200" dirty="0"/>
              <a:t>小浜</a:t>
            </a:r>
            <a:r>
              <a:rPr lang="ja-JP" altLang="en-US" sz="1200" dirty="0" smtClean="0"/>
              <a:t>海上保安署</a:t>
            </a:r>
            <a:endParaRPr kumimoji="1" lang="en-US" altLang="ja-JP" sz="1200" dirty="0" smtClean="0"/>
          </a:p>
          <a:p>
            <a:r>
              <a:rPr lang="ja-JP" altLang="en-US" sz="1200" dirty="0" smtClean="0"/>
              <a:t>ＴＥＬ　</a:t>
            </a:r>
            <a:r>
              <a:rPr lang="en-US" altLang="ja-JP" sz="1200" dirty="0" smtClean="0"/>
              <a:t>0770-52-049</a:t>
            </a:r>
            <a:r>
              <a:rPr lang="en-US" altLang="ja-JP" sz="1200" dirty="0"/>
              <a:t>4</a:t>
            </a:r>
            <a:r>
              <a:rPr kumimoji="1" lang="ja-JP" altLang="en-US" sz="1200" dirty="0" smtClean="0"/>
              <a:t>　　</a:t>
            </a:r>
          </a:p>
        </p:txBody>
      </p:sp>
      <p:pic>
        <p:nvPicPr>
          <p:cNvPr id="87" name="図 86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7283694" y="6208277"/>
            <a:ext cx="180000" cy="180000"/>
          </a:xfrm>
          <a:prstGeom prst="rect">
            <a:avLst/>
          </a:prstGeom>
        </p:spPr>
      </p:pic>
      <p:pic>
        <p:nvPicPr>
          <p:cNvPr id="88" name="図 87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623941" y="5185492"/>
            <a:ext cx="216000" cy="216000"/>
          </a:xfrm>
          <a:prstGeom prst="rect">
            <a:avLst/>
          </a:prstGeom>
        </p:spPr>
      </p:pic>
      <p:sp>
        <p:nvSpPr>
          <p:cNvPr id="89" name="テキスト ボックス 88"/>
          <p:cNvSpPr txBox="1"/>
          <p:nvPr/>
        </p:nvSpPr>
        <p:spPr>
          <a:xfrm>
            <a:off x="2178285" y="5061391"/>
            <a:ext cx="174600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  </a:t>
            </a:r>
            <a:r>
              <a:rPr kumimoji="1" lang="ja-JP" altLang="en-US" sz="1200" dirty="0" smtClean="0"/>
              <a:t>　　</a:t>
            </a:r>
            <a:r>
              <a:rPr lang="ja-JP" altLang="en-US" sz="1200" dirty="0"/>
              <a:t>宮津</a:t>
            </a:r>
            <a:r>
              <a:rPr lang="ja-JP" altLang="en-US" sz="1200" dirty="0" smtClean="0"/>
              <a:t>海上保安署</a:t>
            </a:r>
            <a:endParaRPr kumimoji="1" lang="en-US" altLang="ja-JP" sz="1200" dirty="0" smtClean="0"/>
          </a:p>
          <a:p>
            <a:r>
              <a:rPr lang="ja-JP" altLang="en-US" sz="1200" dirty="0" smtClean="0"/>
              <a:t>ＴＥＬ　</a:t>
            </a:r>
            <a:r>
              <a:rPr lang="en-US" altLang="ja-JP" sz="1200" dirty="0" smtClean="0"/>
              <a:t>0772-22-0118</a:t>
            </a:r>
            <a:r>
              <a:rPr kumimoji="1" lang="ja-JP" altLang="en-US" sz="1200" dirty="0" smtClean="0"/>
              <a:t>　　</a:t>
            </a:r>
            <a:endParaRPr kumimoji="1" lang="en-US" altLang="ja-JP" sz="1200" dirty="0" smtClean="0"/>
          </a:p>
        </p:txBody>
      </p:sp>
      <p:sp>
        <p:nvSpPr>
          <p:cNvPr id="91" name="AutoShape 39"/>
          <p:cNvSpPr>
            <a:spLocks noChangeArrowheads="1"/>
          </p:cNvSpPr>
          <p:nvPr/>
        </p:nvSpPr>
        <p:spPr bwMode="auto">
          <a:xfrm>
            <a:off x="5219519" y="5077492"/>
            <a:ext cx="217487" cy="2160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3494" y="10800"/>
                </a:moveTo>
                <a:cubicBezTo>
                  <a:pt x="3494" y="14835"/>
                  <a:pt x="6765" y="18106"/>
                  <a:pt x="10800" y="18106"/>
                </a:cubicBezTo>
                <a:cubicBezTo>
                  <a:pt x="14835" y="18106"/>
                  <a:pt x="18106" y="14835"/>
                  <a:pt x="18106" y="10800"/>
                </a:cubicBezTo>
                <a:cubicBezTo>
                  <a:pt x="18106" y="6765"/>
                  <a:pt x="14835" y="3494"/>
                  <a:pt x="10800" y="3494"/>
                </a:cubicBezTo>
                <a:cubicBezTo>
                  <a:pt x="6765" y="3494"/>
                  <a:pt x="3494" y="6765"/>
                  <a:pt x="3494" y="10800"/>
                </a:cubicBez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>
              <a:defRPr/>
            </a:pPr>
            <a:endParaRPr lang="ja-JP" altLang="en-US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4207170" y="5696507"/>
            <a:ext cx="174600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  </a:t>
            </a:r>
            <a:r>
              <a:rPr kumimoji="1" lang="ja-JP" altLang="en-US" sz="1200" dirty="0" smtClean="0"/>
              <a:t>　　</a:t>
            </a:r>
            <a:r>
              <a:rPr lang="ja-JP" altLang="en-US" sz="1200" dirty="0"/>
              <a:t>舞鶴</a:t>
            </a:r>
            <a:r>
              <a:rPr kumimoji="1" lang="ja-JP" altLang="en-US" sz="1200" dirty="0" smtClean="0"/>
              <a:t>海上保安部</a:t>
            </a:r>
            <a:endParaRPr kumimoji="1" lang="en-US" altLang="ja-JP" sz="1200" dirty="0" smtClean="0"/>
          </a:p>
          <a:p>
            <a:r>
              <a:rPr lang="ja-JP" altLang="en-US" sz="1200" dirty="0" smtClean="0"/>
              <a:t>ＴＥＬ　</a:t>
            </a:r>
            <a:r>
              <a:rPr lang="en-US" altLang="ja-JP" sz="1200" dirty="0" smtClean="0"/>
              <a:t>0773-76-412</a:t>
            </a:r>
            <a:r>
              <a:rPr lang="en-US" altLang="ja-JP" sz="1200" dirty="0"/>
              <a:t>0</a:t>
            </a:r>
            <a:r>
              <a:rPr kumimoji="1" lang="ja-JP" altLang="en-US" sz="1200" dirty="0" smtClean="0"/>
              <a:t>　　</a:t>
            </a:r>
            <a:endParaRPr kumimoji="1" lang="en-US" altLang="ja-JP" sz="1200" dirty="0" smtClean="0"/>
          </a:p>
        </p:txBody>
      </p:sp>
      <p:pic>
        <p:nvPicPr>
          <p:cNvPr id="93" name="図 92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8121177" y="3231832"/>
            <a:ext cx="216000" cy="216000"/>
          </a:xfrm>
          <a:prstGeom prst="rect">
            <a:avLst/>
          </a:prstGeom>
        </p:spPr>
      </p:pic>
      <p:pic>
        <p:nvPicPr>
          <p:cNvPr id="94" name="図 93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2332680" y="5092948"/>
            <a:ext cx="180000" cy="180000"/>
          </a:xfrm>
          <a:prstGeom prst="rect">
            <a:avLst/>
          </a:prstGeom>
        </p:spPr>
      </p:pic>
      <p:pic>
        <p:nvPicPr>
          <p:cNvPr id="95" name="図 94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4828242" y="4776535"/>
            <a:ext cx="216000" cy="216000"/>
          </a:xfrm>
          <a:prstGeom prst="rect">
            <a:avLst/>
          </a:prstGeom>
        </p:spPr>
      </p:pic>
      <p:sp>
        <p:nvSpPr>
          <p:cNvPr id="96" name="AutoShape 39"/>
          <p:cNvSpPr>
            <a:spLocks noChangeArrowheads="1"/>
          </p:cNvSpPr>
          <p:nvPr/>
        </p:nvSpPr>
        <p:spPr bwMode="auto">
          <a:xfrm>
            <a:off x="4312249" y="5744317"/>
            <a:ext cx="180000" cy="1800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3494" y="10800"/>
                </a:moveTo>
                <a:cubicBezTo>
                  <a:pt x="3494" y="14835"/>
                  <a:pt x="6765" y="18106"/>
                  <a:pt x="10800" y="18106"/>
                </a:cubicBezTo>
                <a:cubicBezTo>
                  <a:pt x="14835" y="18106"/>
                  <a:pt x="18106" y="14835"/>
                  <a:pt x="18106" y="10800"/>
                </a:cubicBezTo>
                <a:cubicBezTo>
                  <a:pt x="18106" y="6765"/>
                  <a:pt x="14835" y="3494"/>
                  <a:pt x="10800" y="3494"/>
                </a:cubicBezTo>
                <a:cubicBezTo>
                  <a:pt x="6765" y="3494"/>
                  <a:pt x="3494" y="6765"/>
                  <a:pt x="3494" y="10800"/>
                </a:cubicBez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>
              <a:defRPr/>
            </a:pPr>
            <a:endParaRPr lang="ja-JP" altLang="en-US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5" name="AutoShape 89"/>
          <p:cNvSpPr>
            <a:spLocks noChangeArrowheads="1"/>
          </p:cNvSpPr>
          <p:nvPr/>
        </p:nvSpPr>
        <p:spPr bwMode="auto">
          <a:xfrm>
            <a:off x="161510" y="929583"/>
            <a:ext cx="1281760" cy="1044000"/>
          </a:xfrm>
          <a:prstGeom prst="roundRect">
            <a:avLst>
              <a:gd name="adj" fmla="val 12288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90" name="Text Box 90"/>
          <p:cNvSpPr txBox="1">
            <a:spLocks noChangeArrowheads="1"/>
          </p:cNvSpPr>
          <p:nvPr/>
        </p:nvSpPr>
        <p:spPr bwMode="auto">
          <a:xfrm>
            <a:off x="86043" y="694633"/>
            <a:ext cx="52056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凡例</a:t>
            </a:r>
          </a:p>
        </p:txBody>
      </p:sp>
      <p:sp>
        <p:nvSpPr>
          <p:cNvPr id="98" name="Text Box 91"/>
          <p:cNvSpPr txBox="1">
            <a:spLocks noChangeArrowheads="1"/>
          </p:cNvSpPr>
          <p:nvPr/>
        </p:nvSpPr>
        <p:spPr bwMode="auto">
          <a:xfrm>
            <a:off x="443987" y="964351"/>
            <a:ext cx="6463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特定港</a:t>
            </a:r>
          </a:p>
        </p:txBody>
      </p:sp>
      <p:sp>
        <p:nvSpPr>
          <p:cNvPr id="99" name="Text Box 92"/>
          <p:cNvSpPr txBox="1">
            <a:spLocks noChangeArrowheads="1"/>
          </p:cNvSpPr>
          <p:nvPr/>
        </p:nvSpPr>
        <p:spPr bwMode="auto">
          <a:xfrm>
            <a:off x="443987" y="1197714"/>
            <a:ext cx="6463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適用港</a:t>
            </a:r>
          </a:p>
        </p:txBody>
      </p:sp>
      <p:sp>
        <p:nvSpPr>
          <p:cNvPr id="100" name="Oval 93"/>
          <p:cNvSpPr>
            <a:spLocks noChangeArrowheads="1"/>
          </p:cNvSpPr>
          <p:nvPr/>
        </p:nvSpPr>
        <p:spPr bwMode="auto">
          <a:xfrm>
            <a:off x="308972" y="1027852"/>
            <a:ext cx="143232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101" name="Oval 94"/>
          <p:cNvSpPr>
            <a:spLocks noChangeArrowheads="1"/>
          </p:cNvSpPr>
          <p:nvPr/>
        </p:nvSpPr>
        <p:spPr bwMode="auto">
          <a:xfrm>
            <a:off x="345935" y="1294552"/>
            <a:ext cx="72386" cy="71438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102" name="AutoShape 39"/>
          <p:cNvSpPr>
            <a:spLocks noChangeArrowheads="1"/>
          </p:cNvSpPr>
          <p:nvPr/>
        </p:nvSpPr>
        <p:spPr bwMode="auto">
          <a:xfrm>
            <a:off x="289605" y="1507429"/>
            <a:ext cx="180000" cy="1800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3494" y="10800"/>
                </a:moveTo>
                <a:cubicBezTo>
                  <a:pt x="3494" y="14835"/>
                  <a:pt x="6765" y="18106"/>
                  <a:pt x="10800" y="18106"/>
                </a:cubicBezTo>
                <a:cubicBezTo>
                  <a:pt x="14835" y="18106"/>
                  <a:pt x="18106" y="14835"/>
                  <a:pt x="18106" y="10800"/>
                </a:cubicBezTo>
                <a:cubicBezTo>
                  <a:pt x="18106" y="6765"/>
                  <a:pt x="14835" y="3494"/>
                  <a:pt x="10800" y="3494"/>
                </a:cubicBezTo>
                <a:cubicBezTo>
                  <a:pt x="6765" y="3494"/>
                  <a:pt x="3494" y="6765"/>
                  <a:pt x="3494" y="10800"/>
                </a:cubicBez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>
              <a:defRPr/>
            </a:pPr>
            <a:endParaRPr lang="ja-JP" altLang="en-US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3" name="AutoShape 41"/>
          <p:cNvSpPr>
            <a:spLocks noChangeArrowheads="1"/>
          </p:cNvSpPr>
          <p:nvPr/>
        </p:nvSpPr>
        <p:spPr bwMode="auto">
          <a:xfrm>
            <a:off x="294652" y="1738164"/>
            <a:ext cx="180000" cy="180000"/>
          </a:xfrm>
          <a:prstGeom prst="triangle">
            <a:avLst>
              <a:gd name="adj" fmla="val 50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ja-JP" altLang="en-US" sz="2400">
              <a:solidFill>
                <a:prstClr val="black"/>
              </a:solidFill>
            </a:endParaRPr>
          </a:p>
        </p:txBody>
      </p:sp>
      <p:sp>
        <p:nvSpPr>
          <p:cNvPr id="104" name="Text Box 91"/>
          <p:cNvSpPr txBox="1">
            <a:spLocks noChangeArrowheads="1"/>
          </p:cNvSpPr>
          <p:nvPr/>
        </p:nvSpPr>
        <p:spPr bwMode="auto">
          <a:xfrm>
            <a:off x="442632" y="1468902"/>
            <a:ext cx="9541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海上保安部</a:t>
            </a:r>
          </a:p>
        </p:txBody>
      </p:sp>
      <p:sp>
        <p:nvSpPr>
          <p:cNvPr id="105" name="Text Box 92"/>
          <p:cNvSpPr txBox="1">
            <a:spLocks noChangeArrowheads="1"/>
          </p:cNvSpPr>
          <p:nvPr/>
        </p:nvSpPr>
        <p:spPr bwMode="auto">
          <a:xfrm>
            <a:off x="442632" y="1702265"/>
            <a:ext cx="9541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海上保安署</a:t>
            </a:r>
          </a:p>
        </p:txBody>
      </p:sp>
      <p:cxnSp>
        <p:nvCxnSpPr>
          <p:cNvPr id="106" name="直線コネクタ 105"/>
          <p:cNvCxnSpPr/>
          <p:nvPr/>
        </p:nvCxnSpPr>
        <p:spPr>
          <a:xfrm>
            <a:off x="161509" y="1451482"/>
            <a:ext cx="1260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AutoShape 7"/>
          <p:cNvSpPr>
            <a:spLocks noChangeArrowheads="1"/>
          </p:cNvSpPr>
          <p:nvPr/>
        </p:nvSpPr>
        <p:spPr bwMode="auto">
          <a:xfrm>
            <a:off x="4436985" y="5115825"/>
            <a:ext cx="745200" cy="338400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舞鶴港</a:t>
            </a:r>
          </a:p>
        </p:txBody>
      </p:sp>
      <p:sp>
        <p:nvSpPr>
          <p:cNvPr id="5" name="フリーフォーム 4"/>
          <p:cNvSpPr/>
          <p:nvPr/>
        </p:nvSpPr>
        <p:spPr>
          <a:xfrm>
            <a:off x="3638550" y="4457700"/>
            <a:ext cx="190500" cy="273050"/>
          </a:xfrm>
          <a:custGeom>
            <a:avLst/>
            <a:gdLst>
              <a:gd name="connsiteX0" fmla="*/ 190500 w 190500"/>
              <a:gd name="connsiteY0" fmla="*/ 0 h 273050"/>
              <a:gd name="connsiteX1" fmla="*/ 88900 w 190500"/>
              <a:gd name="connsiteY1" fmla="*/ 273050 h 273050"/>
              <a:gd name="connsiteX2" fmla="*/ 0 w 190500"/>
              <a:gd name="connsiteY2" fmla="*/ 273050 h 27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00" h="273050">
                <a:moveTo>
                  <a:pt x="190500" y="0"/>
                </a:moveTo>
                <a:lnTo>
                  <a:pt x="88900" y="273050"/>
                </a:lnTo>
                <a:lnTo>
                  <a:pt x="0" y="273050"/>
                </a:lnTo>
              </a:path>
            </a:pathLst>
          </a:cu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 5"/>
          <p:cNvSpPr/>
          <p:nvPr/>
        </p:nvSpPr>
        <p:spPr>
          <a:xfrm>
            <a:off x="4689475" y="3864523"/>
            <a:ext cx="180000" cy="396000"/>
          </a:xfrm>
          <a:custGeom>
            <a:avLst/>
            <a:gdLst>
              <a:gd name="connsiteX0" fmla="*/ 0 w 209550"/>
              <a:gd name="connsiteY0" fmla="*/ 330200 h 330200"/>
              <a:gd name="connsiteX1" fmla="*/ 114300 w 209550"/>
              <a:gd name="connsiteY1" fmla="*/ 0 h 330200"/>
              <a:gd name="connsiteX2" fmla="*/ 209550 w 209550"/>
              <a:gd name="connsiteY2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9550" h="330200">
                <a:moveTo>
                  <a:pt x="0" y="330200"/>
                </a:moveTo>
                <a:lnTo>
                  <a:pt x="114300" y="0"/>
                </a:lnTo>
                <a:lnTo>
                  <a:pt x="209550" y="0"/>
                </a:lnTo>
              </a:path>
            </a:pathLst>
          </a:cu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フリーフォーム 106"/>
          <p:cNvSpPr>
            <a:spLocks/>
          </p:cNvSpPr>
          <p:nvPr/>
        </p:nvSpPr>
        <p:spPr>
          <a:xfrm>
            <a:off x="4489160" y="3652428"/>
            <a:ext cx="376669" cy="708025"/>
          </a:xfrm>
          <a:custGeom>
            <a:avLst/>
            <a:gdLst>
              <a:gd name="connsiteX0" fmla="*/ 0 w 209550"/>
              <a:gd name="connsiteY0" fmla="*/ 330200 h 330200"/>
              <a:gd name="connsiteX1" fmla="*/ 114300 w 209550"/>
              <a:gd name="connsiteY1" fmla="*/ 0 h 330200"/>
              <a:gd name="connsiteX2" fmla="*/ 209550 w 209550"/>
              <a:gd name="connsiteY2" fmla="*/ 0 h 330200"/>
              <a:gd name="connsiteX0" fmla="*/ 0 w 219253"/>
              <a:gd name="connsiteY0" fmla="*/ 330200 h 330200"/>
              <a:gd name="connsiteX1" fmla="*/ 114300 w 219253"/>
              <a:gd name="connsiteY1" fmla="*/ 0 h 330200"/>
              <a:gd name="connsiteX2" fmla="*/ 219253 w 219253"/>
              <a:gd name="connsiteY2" fmla="*/ 111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9253" h="330200">
                <a:moveTo>
                  <a:pt x="0" y="330200"/>
                </a:moveTo>
                <a:lnTo>
                  <a:pt x="114300" y="0"/>
                </a:lnTo>
                <a:lnTo>
                  <a:pt x="219253" y="1110"/>
                </a:lnTo>
              </a:path>
            </a:pathLst>
          </a:cu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/>
          <p:cNvSpPr/>
          <p:nvPr/>
        </p:nvSpPr>
        <p:spPr>
          <a:xfrm>
            <a:off x="2667000" y="3282950"/>
            <a:ext cx="520700" cy="863600"/>
          </a:xfrm>
          <a:custGeom>
            <a:avLst/>
            <a:gdLst>
              <a:gd name="connsiteX0" fmla="*/ 0 w 520700"/>
              <a:gd name="connsiteY0" fmla="*/ 0 h 863600"/>
              <a:gd name="connsiteX1" fmla="*/ 273050 w 520700"/>
              <a:gd name="connsiteY1" fmla="*/ 0 h 863600"/>
              <a:gd name="connsiteX2" fmla="*/ 520700 w 520700"/>
              <a:gd name="connsiteY2" fmla="*/ 863600 h 86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0700" h="863600">
                <a:moveTo>
                  <a:pt x="0" y="0"/>
                </a:moveTo>
                <a:lnTo>
                  <a:pt x="273050" y="0"/>
                </a:lnTo>
                <a:lnTo>
                  <a:pt x="520700" y="863600"/>
                </a:lnTo>
              </a:path>
            </a:pathLst>
          </a:cu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" name="フリーフォーム 107"/>
          <p:cNvSpPr/>
          <p:nvPr/>
        </p:nvSpPr>
        <p:spPr>
          <a:xfrm>
            <a:off x="7700378" y="2403465"/>
            <a:ext cx="520700" cy="863600"/>
          </a:xfrm>
          <a:custGeom>
            <a:avLst/>
            <a:gdLst>
              <a:gd name="connsiteX0" fmla="*/ 0 w 520700"/>
              <a:gd name="connsiteY0" fmla="*/ 0 h 863600"/>
              <a:gd name="connsiteX1" fmla="*/ 273050 w 520700"/>
              <a:gd name="connsiteY1" fmla="*/ 0 h 863600"/>
              <a:gd name="connsiteX2" fmla="*/ 520700 w 520700"/>
              <a:gd name="connsiteY2" fmla="*/ 863600 h 86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0700" h="863600">
                <a:moveTo>
                  <a:pt x="0" y="0"/>
                </a:moveTo>
                <a:lnTo>
                  <a:pt x="273050" y="0"/>
                </a:lnTo>
                <a:lnTo>
                  <a:pt x="520700" y="863600"/>
                </a:lnTo>
              </a:path>
            </a:pathLst>
          </a:cu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/>
          <p:cNvSpPr/>
          <p:nvPr/>
        </p:nvSpPr>
        <p:spPr>
          <a:xfrm>
            <a:off x="6728261" y="5409220"/>
            <a:ext cx="393106" cy="1008404"/>
          </a:xfrm>
          <a:custGeom>
            <a:avLst/>
            <a:gdLst>
              <a:gd name="connsiteX0" fmla="*/ 393106 w 393106"/>
              <a:gd name="connsiteY0" fmla="*/ 1008404 h 1008404"/>
              <a:gd name="connsiteX1" fmla="*/ 213644 w 393106"/>
              <a:gd name="connsiteY1" fmla="*/ 1008404 h 1008404"/>
              <a:gd name="connsiteX2" fmla="*/ 0 w 393106"/>
              <a:gd name="connsiteY2" fmla="*/ 0 h 1008404"/>
              <a:gd name="connsiteX3" fmla="*/ 8545 w 393106"/>
              <a:gd name="connsiteY3" fmla="*/ 0 h 1008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3106" h="1008404">
                <a:moveTo>
                  <a:pt x="393106" y="1008404"/>
                </a:moveTo>
                <a:lnTo>
                  <a:pt x="213644" y="1008404"/>
                </a:lnTo>
                <a:lnTo>
                  <a:pt x="0" y="0"/>
                </a:lnTo>
                <a:lnTo>
                  <a:pt x="8545" y="0"/>
                </a:lnTo>
              </a:path>
            </a:pathLst>
          </a:cu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フリーフォーム 108"/>
          <p:cNvSpPr/>
          <p:nvPr/>
        </p:nvSpPr>
        <p:spPr>
          <a:xfrm>
            <a:off x="7749581" y="5000122"/>
            <a:ext cx="243840" cy="535940"/>
          </a:xfrm>
          <a:custGeom>
            <a:avLst/>
            <a:gdLst>
              <a:gd name="connsiteX0" fmla="*/ 0 w 243840"/>
              <a:gd name="connsiteY0" fmla="*/ 0 h 586740"/>
              <a:gd name="connsiteX1" fmla="*/ 243840 w 243840"/>
              <a:gd name="connsiteY1" fmla="*/ 106680 h 586740"/>
              <a:gd name="connsiteX2" fmla="*/ 243840 w 243840"/>
              <a:gd name="connsiteY2" fmla="*/ 586740 h 586740"/>
              <a:gd name="connsiteX0" fmla="*/ 0 w 243840"/>
              <a:gd name="connsiteY0" fmla="*/ 0 h 535940"/>
              <a:gd name="connsiteX1" fmla="*/ 243840 w 243840"/>
              <a:gd name="connsiteY1" fmla="*/ 106680 h 535940"/>
              <a:gd name="connsiteX2" fmla="*/ 243840 w 243840"/>
              <a:gd name="connsiteY2" fmla="*/ 535940 h 535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3840" h="535940">
                <a:moveTo>
                  <a:pt x="0" y="0"/>
                </a:moveTo>
                <a:lnTo>
                  <a:pt x="243840" y="106680"/>
                </a:lnTo>
                <a:lnTo>
                  <a:pt x="243840" y="535940"/>
                </a:lnTo>
              </a:path>
            </a:pathLst>
          </a:cu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" name="フリーフォーム 109"/>
          <p:cNvSpPr/>
          <p:nvPr/>
        </p:nvSpPr>
        <p:spPr>
          <a:xfrm flipH="1">
            <a:off x="5152707" y="5273503"/>
            <a:ext cx="153895" cy="423004"/>
          </a:xfrm>
          <a:custGeom>
            <a:avLst/>
            <a:gdLst>
              <a:gd name="connsiteX0" fmla="*/ 0 w 243840"/>
              <a:gd name="connsiteY0" fmla="*/ 0 h 586740"/>
              <a:gd name="connsiteX1" fmla="*/ 243840 w 243840"/>
              <a:gd name="connsiteY1" fmla="*/ 106680 h 586740"/>
              <a:gd name="connsiteX2" fmla="*/ 243840 w 243840"/>
              <a:gd name="connsiteY2" fmla="*/ 586740 h 586740"/>
              <a:gd name="connsiteX0" fmla="*/ 0 w 243840"/>
              <a:gd name="connsiteY0" fmla="*/ 0 h 535940"/>
              <a:gd name="connsiteX1" fmla="*/ 243840 w 243840"/>
              <a:gd name="connsiteY1" fmla="*/ 106680 h 535940"/>
              <a:gd name="connsiteX2" fmla="*/ 243840 w 243840"/>
              <a:gd name="connsiteY2" fmla="*/ 535940 h 535940"/>
              <a:gd name="connsiteX0" fmla="*/ 0 w 243840"/>
              <a:gd name="connsiteY0" fmla="*/ 0 h 535940"/>
              <a:gd name="connsiteX1" fmla="*/ 243840 w 243840"/>
              <a:gd name="connsiteY1" fmla="*/ 176530 h 535940"/>
              <a:gd name="connsiteX2" fmla="*/ 243840 w 243840"/>
              <a:gd name="connsiteY2" fmla="*/ 535940 h 535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3840" h="535940">
                <a:moveTo>
                  <a:pt x="0" y="0"/>
                </a:moveTo>
                <a:lnTo>
                  <a:pt x="243840" y="176530"/>
                </a:lnTo>
                <a:lnTo>
                  <a:pt x="243840" y="535940"/>
                </a:lnTo>
              </a:path>
            </a:pathLst>
          </a:cu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3924300" y="4991100"/>
            <a:ext cx="971550" cy="142875"/>
          </a:xfrm>
          <a:custGeom>
            <a:avLst/>
            <a:gdLst>
              <a:gd name="connsiteX0" fmla="*/ 971550 w 971550"/>
              <a:gd name="connsiteY0" fmla="*/ 0 h 142875"/>
              <a:gd name="connsiteX1" fmla="*/ 857250 w 971550"/>
              <a:gd name="connsiteY1" fmla="*/ 142875 h 142875"/>
              <a:gd name="connsiteX2" fmla="*/ 0 w 971550"/>
              <a:gd name="connsiteY2" fmla="*/ 142875 h 142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550" h="142875">
                <a:moveTo>
                  <a:pt x="971550" y="0"/>
                </a:moveTo>
                <a:lnTo>
                  <a:pt x="857250" y="142875"/>
                </a:lnTo>
                <a:lnTo>
                  <a:pt x="0" y="142875"/>
                </a:lnTo>
              </a:path>
            </a:pathLst>
          </a:cu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096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0597419"/>
              </p:ext>
            </p:extLst>
          </p:nvPr>
        </p:nvGraphicFramePr>
        <p:xfrm>
          <a:off x="341530" y="1358770"/>
          <a:ext cx="8460940" cy="486054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76277"/>
                <a:gridCol w="1329763"/>
                <a:gridCol w="5554900"/>
              </a:tblGrid>
              <a:tr h="47819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事務所名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電話番号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担当する港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478193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浜田海上保安部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0855-27-0770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益田港、三隅港、浜田港、江津港、仁万港、久手港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648509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境海上保安部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0859-42-2532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大社港、恵雲港、加賀港、七類港、美保関港、境港、松江港、安来港</a:t>
                      </a:r>
                      <a:endParaRPr kumimoji="1" lang="en-US" altLang="ja-JP" dirty="0" smtClean="0"/>
                    </a:p>
                    <a:p>
                      <a:r>
                        <a:rPr kumimoji="1" lang="ja-JP" altLang="en-US" dirty="0" smtClean="0"/>
                        <a:t>米子港、赤碕港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478193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隠岐海上保安署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08512-2-4999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浦郷港、西郷港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478193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鳥取海上保安署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0857-32-0118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鳥取港、網代港、田後港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38321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香住海上保安署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0796-36-4999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浜坂港、香住港、柴山港、津居山港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38321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宮津海上保安署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0772-22-0118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本庄港、伊根港、宮津港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38321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舞鶴海上保安部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0773-76-4120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久美浜港、浅茂川港、間人港、中浜港、舞鶴港、野原港、田井港</a:t>
                      </a:r>
                      <a:endParaRPr kumimoji="1" lang="en-US" altLang="ja-JP" dirty="0" smtClean="0"/>
                    </a:p>
                  </a:txBody>
                  <a:tcPr anchor="ctr"/>
                </a:tc>
              </a:tr>
              <a:tr h="38321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小浜海上保安署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0770-52-0494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内浦港、和田港、小浜港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38321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敦賀海上保安部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0770-22-0666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敦賀港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38321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福井海上保安署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0776-82-4999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福井港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テキスト ボックス 20"/>
          <p:cNvSpPr txBox="1"/>
          <p:nvPr/>
        </p:nvSpPr>
        <p:spPr>
          <a:xfrm>
            <a:off x="251520" y="908720"/>
            <a:ext cx="7054670" cy="30777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詳細については、最寄の海上保安部（署）へご確認ください。</a:t>
            </a:r>
            <a:endParaRPr lang="ja-JP" altLang="en-US" sz="14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6" name="テキスト ボックス 20"/>
          <p:cNvSpPr txBox="1"/>
          <p:nvPr/>
        </p:nvSpPr>
        <p:spPr>
          <a:xfrm>
            <a:off x="-1" y="33160"/>
            <a:ext cx="8564919" cy="4001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問合先</a:t>
            </a:r>
            <a:endParaRPr lang="ja-JP" altLang="en-US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94993425"/>
      </p:ext>
    </p:extLst>
  </p:cSld>
  <p:clrMapOvr>
    <a:masterClrMapping/>
  </p:clrMapOvr>
</p:sld>
</file>

<file path=ppt/theme/theme1.xml><?xml version="1.0" encoding="utf-8"?>
<a:theme xmlns:a="http://schemas.openxmlformats.org/drawingml/2006/main" name="3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2EFD741F-4336-4EA6-BFE9-07DC23765FED}" vid="{CF3F64D8-3BFB-418D-B84E-BF6F952E0F02}"/>
    </a:ext>
  </a:ext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14960</TotalTime>
  <Words>381</Words>
  <Application>Microsoft Office PowerPoint</Application>
  <PresentationFormat>画面に合わせる (4:3)</PresentationFormat>
  <Paragraphs>202</Paragraphs>
  <Slides>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2" baseType="lpstr">
      <vt:lpstr>HG丸ｺﾞｼｯｸM-PRO</vt:lpstr>
      <vt:lpstr>ＭＳ Ｐゴシック</vt:lpstr>
      <vt:lpstr>ＭＳ Ｐ明朝</vt:lpstr>
      <vt:lpstr>ＭＳ 明朝</vt:lpstr>
      <vt:lpstr>Arial</vt:lpstr>
      <vt:lpstr>Calibri</vt:lpstr>
      <vt:lpstr>Times New Roman</vt:lpstr>
      <vt:lpstr>3_デザインの設定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組　織　・　勢　力</dc:title>
  <dc:creator>hisako-nakabayashi</dc:creator>
  <cp:lastModifiedBy>山本 亮</cp:lastModifiedBy>
  <cp:revision>1219</cp:revision>
  <cp:lastPrinted>2019-05-28T05:56:21Z</cp:lastPrinted>
  <dcterms:created xsi:type="dcterms:W3CDTF">2006-05-24T08:17:33Z</dcterms:created>
  <dcterms:modified xsi:type="dcterms:W3CDTF">2019-05-28T07:54:57Z</dcterms:modified>
</cp:coreProperties>
</file>