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7" r:id="rId2"/>
    <p:sldMasterId id="2147483700" r:id="rId3"/>
  </p:sldMasterIdLst>
  <p:notesMasterIdLst>
    <p:notesMasterId r:id="rId5"/>
  </p:notesMasterIdLst>
  <p:sldIdLst>
    <p:sldId id="307" r:id="rId4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634"/>
    <a:srgbClr val="5B9BD5"/>
    <a:srgbClr val="FEF2E2"/>
    <a:srgbClr val="66CCFF"/>
    <a:srgbClr val="99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86" autoAdjust="0"/>
    <p:restoredTop sz="96548" autoAdjust="0"/>
  </p:normalViewPr>
  <p:slideViewPr>
    <p:cSldViewPr snapToGrid="0">
      <p:cViewPr varScale="1">
        <p:scale>
          <a:sx n="120" d="100"/>
          <a:sy n="120" d="100"/>
        </p:scale>
        <p:origin x="16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6247" cy="498328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7" y="1"/>
            <a:ext cx="2946246" cy="498328"/>
          </a:xfrm>
          <a:prstGeom prst="rect">
            <a:avLst/>
          </a:prstGeom>
        </p:spPr>
        <p:txBody>
          <a:bodyPr vert="horz" lIns="92080" tIns="46040" rIns="92080" bIns="46040" rtlCol="0"/>
          <a:lstStyle>
            <a:lvl1pPr algn="r">
              <a:defRPr sz="1200"/>
            </a:lvl1pPr>
          </a:lstStyle>
          <a:p>
            <a:fld id="{B53AEC5F-9E19-4A95-98FC-EB67DE58624F}" type="datetimeFigureOut">
              <a:rPr kumimoji="1" lang="ja-JP" altLang="en-US" smtClean="0"/>
              <a:t>2022/10/31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0" tIns="46040" rIns="92080" bIns="4604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90" y="4777249"/>
            <a:ext cx="5439102" cy="3908363"/>
          </a:xfrm>
          <a:prstGeom prst="rect">
            <a:avLst/>
          </a:prstGeom>
        </p:spPr>
        <p:txBody>
          <a:bodyPr vert="horz" lIns="92080" tIns="46040" rIns="92080" bIns="4604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28310"/>
            <a:ext cx="2946247" cy="498328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7" y="9428310"/>
            <a:ext cx="2946246" cy="498328"/>
          </a:xfrm>
          <a:prstGeom prst="rect">
            <a:avLst/>
          </a:prstGeom>
        </p:spPr>
        <p:txBody>
          <a:bodyPr vert="horz" lIns="92080" tIns="46040" rIns="92080" bIns="46040" rtlCol="0" anchor="b"/>
          <a:lstStyle>
            <a:lvl1pPr algn="r">
              <a:defRPr sz="1200"/>
            </a:lvl1pPr>
          </a:lstStyle>
          <a:p>
            <a:fld id="{44117C32-B7E1-467D-9F61-AD95F26B1D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87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ppj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4"/>
          <p:cNvSpPr>
            <a:spLocks noChangeArrowheads="1"/>
          </p:cNvSpPr>
          <p:nvPr userDrawn="1"/>
        </p:nvSpPr>
        <p:spPr bwMode="auto">
          <a:xfrm>
            <a:off x="1833579" y="3284604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66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C983B-4A3C-4011-B48F-4B1A95B6BB2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67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7051E-5270-4375-A243-9E4BFF7661A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879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0FED5-3084-467F-AEC8-2182149A5A4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85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7FF6-0507-47A6-B209-AE7E6A074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870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0607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136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0643A-B13A-45F9-865F-D36F761B36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4368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65BF9-8029-4B4D-AC6E-17F97D282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1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24F9B-1059-4270-837C-682AF1019EF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577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59" y="440696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9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6FC1E-97FB-47E8-8A15-62CBE3A8CCD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44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3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3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E6122-BD14-4142-9E60-93220B4E82C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80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09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09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6070F-1EA7-49A7-BE4B-955743FF13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8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F3B0B-B1E1-4C03-891B-B254E7649D4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73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216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40BB9-DC62-40AE-AFEB-DEDC9D7564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78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109A3-A064-4A10-ADA6-4A4FD1722D1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97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36B547-3939-4448-B510-15C4227AECE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30748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0749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0750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717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pic>
        <p:nvPicPr>
          <p:cNvPr id="7177" name="Picture 32" descr="ppjtitl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97946" y="1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572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" y="6539467"/>
            <a:ext cx="8512825" cy="324000"/>
          </a:xfrm>
          <a:prstGeom prst="rect">
            <a:avLst/>
          </a:prstGeom>
          <a:gradFill>
            <a:gsLst>
              <a:gs pos="0">
                <a:schemeClr val="accent5">
                  <a:lumMod val="50000"/>
                </a:schemeClr>
              </a:gs>
              <a:gs pos="39000">
                <a:schemeClr val="accent5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57" y="6199761"/>
            <a:ext cx="724001" cy="321609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95" y="6224455"/>
            <a:ext cx="1438656" cy="304800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370830" y="6549515"/>
            <a:ext cx="2160848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i="1" dirty="0" smtClean="0">
                <a:solidFill>
                  <a:schemeClr val="bg1"/>
                </a:solidFill>
                <a:latin typeface="Eras Bold ITC" panose="020B0907030504020204" pitchFamily="34" charset="0"/>
              </a:rPr>
              <a:t>J</a:t>
            </a:r>
            <a:r>
              <a:rPr kumimoji="1" lang="en-US" altLang="ja-JP" sz="1400" i="1" dirty="0" smtClean="0">
                <a:solidFill>
                  <a:schemeClr val="bg1"/>
                </a:solidFill>
                <a:latin typeface="Eras Bold ITC" panose="020B0907030504020204" pitchFamily="34" charset="0"/>
              </a:rPr>
              <a:t>APAN </a:t>
            </a:r>
            <a:r>
              <a:rPr kumimoji="1" lang="en-US" altLang="ja-JP" i="1" dirty="0" smtClean="0">
                <a:solidFill>
                  <a:schemeClr val="bg1"/>
                </a:solidFill>
                <a:latin typeface="Eras Bold ITC" panose="020B0907030504020204" pitchFamily="34" charset="0"/>
              </a:rPr>
              <a:t>C</a:t>
            </a:r>
            <a:r>
              <a:rPr kumimoji="1" lang="en-US" altLang="ja-JP" sz="1400" i="1" dirty="0" smtClean="0">
                <a:solidFill>
                  <a:schemeClr val="bg1"/>
                </a:solidFill>
                <a:latin typeface="Eras Bold ITC" panose="020B0907030504020204" pitchFamily="34" charset="0"/>
              </a:rPr>
              <a:t>OAST </a:t>
            </a:r>
            <a:r>
              <a:rPr kumimoji="1" lang="en-US" altLang="ja-JP" i="1" dirty="0" smtClean="0">
                <a:solidFill>
                  <a:schemeClr val="bg1"/>
                </a:solidFill>
                <a:latin typeface="Eras Bold ITC" panose="020B0907030504020204" pitchFamily="34" charset="0"/>
              </a:rPr>
              <a:t>G</a:t>
            </a:r>
            <a:r>
              <a:rPr kumimoji="1" lang="en-US" altLang="ja-JP" sz="1400" i="1" dirty="0" smtClean="0">
                <a:solidFill>
                  <a:schemeClr val="bg1"/>
                </a:solidFill>
                <a:latin typeface="Eras Bold ITC" panose="020B0907030504020204" pitchFamily="34" charset="0"/>
              </a:rPr>
              <a:t>UARD</a:t>
            </a:r>
            <a:endParaRPr kumimoji="1" lang="ja-JP" altLang="en-US" sz="1400" i="1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1451254" y="2497776"/>
            <a:ext cx="7334528" cy="27081"/>
          </a:xfrm>
          <a:prstGeom prst="line">
            <a:avLst/>
          </a:prstGeom>
          <a:ln w="88900">
            <a:gradFill flip="none" rotWithShape="1">
              <a:gsLst>
                <a:gs pos="0">
                  <a:schemeClr val="accent5">
                    <a:lumMod val="70000"/>
                  </a:schemeClr>
                </a:gs>
                <a:gs pos="24000">
                  <a:schemeClr val="accent5">
                    <a:lumMod val="88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1620000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1451254" y="2414126"/>
            <a:ext cx="7334528" cy="27081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445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00" y="30063"/>
            <a:ext cx="660058" cy="293205"/>
          </a:xfrm>
          <a:prstGeom prst="rect">
            <a:avLst/>
          </a:prstGeom>
        </p:spPr>
      </p:pic>
      <p:cxnSp>
        <p:nvCxnSpPr>
          <p:cNvPr id="12" name="直線コネクタ 11"/>
          <p:cNvCxnSpPr/>
          <p:nvPr/>
        </p:nvCxnSpPr>
        <p:spPr>
          <a:xfrm>
            <a:off x="63799" y="413631"/>
            <a:ext cx="9756000" cy="16930"/>
          </a:xfrm>
          <a:prstGeom prst="line">
            <a:avLst/>
          </a:prstGeom>
          <a:ln w="88900">
            <a:gradFill flip="none" rotWithShape="1">
              <a:gsLst>
                <a:gs pos="0">
                  <a:schemeClr val="accent5">
                    <a:lumMod val="70000"/>
                  </a:schemeClr>
                </a:gs>
                <a:gs pos="8000">
                  <a:schemeClr val="accent5">
                    <a:lumMod val="88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1620000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63799" y="331151"/>
            <a:ext cx="9756000" cy="1693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5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3" r:id="rId2"/>
    <p:sldLayoutId id="2147483704" r:id="rId3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231" t="16894" r="13559" b="18774"/>
          <a:stretch/>
        </p:blipFill>
        <p:spPr>
          <a:xfrm>
            <a:off x="137452" y="2088954"/>
            <a:ext cx="8973457" cy="4725313"/>
          </a:xfrm>
          <a:prstGeom prst="rect">
            <a:avLst/>
          </a:prstGeom>
        </p:spPr>
      </p:pic>
      <p:cxnSp>
        <p:nvCxnSpPr>
          <p:cNvPr id="8" name="直線コネクタ 7"/>
          <p:cNvCxnSpPr/>
          <p:nvPr/>
        </p:nvCxnSpPr>
        <p:spPr>
          <a:xfrm>
            <a:off x="1617747" y="4999310"/>
            <a:ext cx="7133569" cy="805171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/>
          <p:nvPr/>
        </p:nvCxnSpPr>
        <p:spPr>
          <a:xfrm flipV="1">
            <a:off x="8751316" y="3732302"/>
            <a:ext cx="1081911" cy="207218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タイトル 1"/>
          <p:cNvSpPr txBox="1">
            <a:spLocks/>
          </p:cNvSpPr>
          <p:nvPr/>
        </p:nvSpPr>
        <p:spPr>
          <a:xfrm>
            <a:off x="-16650" y="31184"/>
            <a:ext cx="7703247" cy="3125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仙台塩釜港仙台区に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おける航路標識の</a:t>
            </a: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再配置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及び</a:t>
            </a: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航泊禁止の措置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9471437" y="4284472"/>
            <a:ext cx="44922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港界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線吹き出し 2 3"/>
          <p:cNvSpPr/>
          <p:nvPr/>
        </p:nvSpPr>
        <p:spPr>
          <a:xfrm flipH="1">
            <a:off x="8134333" y="4809116"/>
            <a:ext cx="1263407" cy="280833"/>
          </a:xfrm>
          <a:prstGeom prst="callout2">
            <a:avLst>
              <a:gd name="adj1" fmla="val 85805"/>
              <a:gd name="adj2" fmla="val 50076"/>
              <a:gd name="adj3" fmla="val 175119"/>
              <a:gd name="adj4" fmla="val 50269"/>
              <a:gd name="adj5" fmla="val 219731"/>
              <a:gd name="adj6" fmla="val 61774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仙台</a:t>
            </a:r>
            <a:r>
              <a:rPr lang="zh-CN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第二号灯</a:t>
            </a:r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浮標</a:t>
            </a:r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7" name="線吹き出し 2 136"/>
          <p:cNvSpPr/>
          <p:nvPr/>
        </p:nvSpPr>
        <p:spPr>
          <a:xfrm flipH="1">
            <a:off x="5750675" y="3121442"/>
            <a:ext cx="1193102" cy="540952"/>
          </a:xfrm>
          <a:prstGeom prst="callout2">
            <a:avLst>
              <a:gd name="adj1" fmla="val 58319"/>
              <a:gd name="adj2" fmla="val 38416"/>
              <a:gd name="adj3" fmla="val 79449"/>
              <a:gd name="adj4" fmla="val 38330"/>
              <a:gd name="adj5" fmla="val 108658"/>
              <a:gd name="adj6" fmla="val 28512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仙台第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四</a:t>
            </a:r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号</a:t>
            </a:r>
            <a:r>
              <a:rPr lang="zh-CN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灯浮標</a:t>
            </a:r>
          </a:p>
          <a:p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0" name="線吹き出し 2 139"/>
          <p:cNvSpPr/>
          <p:nvPr/>
        </p:nvSpPr>
        <p:spPr>
          <a:xfrm>
            <a:off x="2041934" y="2925018"/>
            <a:ext cx="1338581" cy="540952"/>
          </a:xfrm>
          <a:prstGeom prst="callout2">
            <a:avLst>
              <a:gd name="adj1" fmla="val 38959"/>
              <a:gd name="adj2" fmla="val 95395"/>
              <a:gd name="adj3" fmla="val 38959"/>
              <a:gd name="adj4" fmla="val 103819"/>
              <a:gd name="adj5" fmla="val 86683"/>
              <a:gd name="adj6" fmla="val 114539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仙台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北防波堤灯台</a:t>
            </a:r>
            <a:endParaRPr lang="en-US" altLang="ja-JP" sz="9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1" name="線吹き出し 2 140"/>
          <p:cNvSpPr/>
          <p:nvPr/>
        </p:nvSpPr>
        <p:spPr>
          <a:xfrm>
            <a:off x="3607002" y="3015638"/>
            <a:ext cx="1059851" cy="540952"/>
          </a:xfrm>
          <a:prstGeom prst="callout2">
            <a:avLst>
              <a:gd name="adj1" fmla="val 38959"/>
              <a:gd name="adj2" fmla="val 95395"/>
              <a:gd name="adj3" fmla="val 38959"/>
              <a:gd name="adj4" fmla="val 103819"/>
              <a:gd name="adj5" fmla="val 83750"/>
              <a:gd name="adj6" fmla="val 124857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仙台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新北防波堤南灯台</a:t>
            </a:r>
            <a:endParaRPr lang="en-US" altLang="ja-JP" sz="9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8" name="線吹き出し 2 137"/>
          <p:cNvSpPr/>
          <p:nvPr/>
        </p:nvSpPr>
        <p:spPr>
          <a:xfrm>
            <a:off x="5675970" y="4186541"/>
            <a:ext cx="1338581" cy="540952"/>
          </a:xfrm>
          <a:prstGeom prst="callout2">
            <a:avLst>
              <a:gd name="adj1" fmla="val 24433"/>
              <a:gd name="adj2" fmla="val 20679"/>
              <a:gd name="adj3" fmla="val 1542"/>
              <a:gd name="adj4" fmla="val 20742"/>
              <a:gd name="adj5" fmla="val -25550"/>
              <a:gd name="adj6" fmla="val 246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仙台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沖防波堤東灯台</a:t>
            </a:r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9" name="線吹き出し 2 138"/>
          <p:cNvSpPr/>
          <p:nvPr/>
        </p:nvSpPr>
        <p:spPr>
          <a:xfrm>
            <a:off x="2435346" y="3424769"/>
            <a:ext cx="1338581" cy="271728"/>
          </a:xfrm>
          <a:prstGeom prst="callout2">
            <a:avLst>
              <a:gd name="adj1" fmla="val 51284"/>
              <a:gd name="adj2" fmla="val 98241"/>
              <a:gd name="adj3" fmla="val 51284"/>
              <a:gd name="adj4" fmla="val 109512"/>
              <a:gd name="adj5" fmla="val 132553"/>
              <a:gd name="adj6" fmla="val 11774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仙台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南防波堤灯台</a:t>
            </a:r>
            <a:endParaRPr lang="en-US" altLang="ja-JP" sz="9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5" name="線吹き出し 2 124"/>
          <p:cNvSpPr/>
          <p:nvPr/>
        </p:nvSpPr>
        <p:spPr>
          <a:xfrm>
            <a:off x="8378990" y="5833318"/>
            <a:ext cx="1225442" cy="402398"/>
          </a:xfrm>
          <a:prstGeom prst="callout2">
            <a:avLst>
              <a:gd name="adj1" fmla="val 50800"/>
              <a:gd name="adj2" fmla="val 5155"/>
              <a:gd name="adj3" fmla="val 50801"/>
              <a:gd name="adj4" fmla="val -6086"/>
              <a:gd name="adj5" fmla="val -27602"/>
              <a:gd name="adj6" fmla="val 7613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仙台第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</a:t>
            </a:r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号</a:t>
            </a:r>
            <a:r>
              <a:rPr lang="zh-CN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灯</a:t>
            </a:r>
            <a:r>
              <a:rPr lang="zh-CN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浮標</a:t>
            </a:r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4" name="正方形/長方形 143"/>
          <p:cNvSpPr/>
          <p:nvPr/>
        </p:nvSpPr>
        <p:spPr>
          <a:xfrm>
            <a:off x="4377359" y="1016670"/>
            <a:ext cx="5418419" cy="1059517"/>
          </a:xfrm>
          <a:prstGeom prst="rect">
            <a:avLst/>
          </a:prstGeom>
          <a:solidFill>
            <a:schemeClr val="bg1"/>
          </a:solidFill>
          <a:ln w="22225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1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航泊禁止の措置</a:t>
            </a:r>
            <a:r>
              <a:rPr lang="en-US" altLang="ja-JP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仙台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塩釜港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仙台区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における船舶交通の安全のため、下記により航泊禁止とする。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ただし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汽艇等</a:t>
            </a:r>
            <a:r>
              <a:rPr lang="en-US" altLang="ja-JP" sz="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及び港長が許可した船舶を除く。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１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期間：令和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４年１２月１日から当面の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間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２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区域：イロハニホ各地点を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順次に結んだ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線及び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仙台沖防波堤により囲まれた海域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5" name="正方形/長方形 144"/>
          <p:cNvSpPr/>
          <p:nvPr/>
        </p:nvSpPr>
        <p:spPr>
          <a:xfrm>
            <a:off x="5019" y="1029438"/>
            <a:ext cx="4506904" cy="1062365"/>
          </a:xfrm>
          <a:prstGeom prst="rect">
            <a:avLst/>
          </a:prstGeom>
          <a:solidFill>
            <a:schemeClr val="bg1"/>
          </a:solidFill>
          <a:ln w="22225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1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1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航路標識の再配置</a:t>
            </a:r>
            <a:r>
              <a:rPr lang="en-US" altLang="ja-JP" sz="11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kumimoji="1"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宮城県が設置している簡易標識（灯浮標）を再配置</a:t>
            </a:r>
            <a:endParaRPr kumimoji="1"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設置位置：仙台南防波堤灯台から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99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度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370</a:t>
            </a:r>
            <a:r>
              <a:rPr lang="ja-JP" altLang="en-US" sz="10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ｍ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（北緯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38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度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54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秒　東経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141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度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03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04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秒）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移設時期は、</a:t>
            </a:r>
            <a:r>
              <a:rPr lang="ja-JP" altLang="en-US" sz="10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令和４年１１月中に移設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される予定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4028415" y="3817185"/>
            <a:ext cx="1681162" cy="1649425"/>
          </a:xfrm>
          <a:custGeom>
            <a:avLst/>
            <a:gdLst>
              <a:gd name="connsiteX0" fmla="*/ 614362 w 1681162"/>
              <a:gd name="connsiteY0" fmla="*/ 752475 h 1662113"/>
              <a:gd name="connsiteX1" fmla="*/ 1671637 w 1681162"/>
              <a:gd name="connsiteY1" fmla="*/ 261938 h 1662113"/>
              <a:gd name="connsiteX2" fmla="*/ 1681162 w 1681162"/>
              <a:gd name="connsiteY2" fmla="*/ 1662113 h 1662113"/>
              <a:gd name="connsiteX3" fmla="*/ 14287 w 1681162"/>
              <a:gd name="connsiteY3" fmla="*/ 1466850 h 1662113"/>
              <a:gd name="connsiteX4" fmla="*/ 0 w 1681162"/>
              <a:gd name="connsiteY4" fmla="*/ 0 h 1662113"/>
              <a:gd name="connsiteX5" fmla="*/ 614362 w 1681162"/>
              <a:gd name="connsiteY5" fmla="*/ 752475 h 1662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1162" h="1662113">
                <a:moveTo>
                  <a:pt x="614362" y="752475"/>
                </a:moveTo>
                <a:lnTo>
                  <a:pt x="1671637" y="261938"/>
                </a:lnTo>
                <a:lnTo>
                  <a:pt x="1681162" y="1662113"/>
                </a:lnTo>
                <a:lnTo>
                  <a:pt x="14287" y="1466850"/>
                </a:lnTo>
                <a:lnTo>
                  <a:pt x="0" y="0"/>
                </a:lnTo>
                <a:lnTo>
                  <a:pt x="614362" y="752475"/>
                </a:lnTo>
                <a:close/>
              </a:path>
            </a:pathLst>
          </a:custGeom>
          <a:pattFill prst="pct10">
            <a:fgClr>
              <a:srgbClr val="FF0000"/>
            </a:fgClr>
            <a:bgClr>
              <a:schemeClr val="bg1"/>
            </a:bgClr>
          </a:patt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4345021" y="5772171"/>
            <a:ext cx="626580" cy="291439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のり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8" name="楕円 77"/>
          <p:cNvSpPr/>
          <p:nvPr/>
        </p:nvSpPr>
        <p:spPr>
          <a:xfrm>
            <a:off x="7366903" y="4398801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楕円 99"/>
          <p:cNvSpPr/>
          <p:nvPr/>
        </p:nvSpPr>
        <p:spPr>
          <a:xfrm>
            <a:off x="7854020" y="4779481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楕円 103"/>
          <p:cNvSpPr/>
          <p:nvPr/>
        </p:nvSpPr>
        <p:spPr>
          <a:xfrm>
            <a:off x="6942551" y="4014351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楕円 107"/>
          <p:cNvSpPr/>
          <p:nvPr/>
        </p:nvSpPr>
        <p:spPr>
          <a:xfrm>
            <a:off x="8265761" y="5149507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星 5 62"/>
          <p:cNvSpPr/>
          <p:nvPr/>
        </p:nvSpPr>
        <p:spPr>
          <a:xfrm>
            <a:off x="6546544" y="3624497"/>
            <a:ext cx="144000" cy="14400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星 5 125"/>
          <p:cNvSpPr/>
          <p:nvPr/>
        </p:nvSpPr>
        <p:spPr>
          <a:xfrm>
            <a:off x="8547475" y="5329895"/>
            <a:ext cx="144000" cy="14400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楕円 73"/>
          <p:cNvSpPr/>
          <p:nvPr/>
        </p:nvSpPr>
        <p:spPr>
          <a:xfrm>
            <a:off x="5778424" y="3553569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楕円 74"/>
          <p:cNvSpPr/>
          <p:nvPr/>
        </p:nvSpPr>
        <p:spPr>
          <a:xfrm>
            <a:off x="6199306" y="3610023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楕円 75"/>
          <p:cNvSpPr/>
          <p:nvPr/>
        </p:nvSpPr>
        <p:spPr>
          <a:xfrm>
            <a:off x="5326323" y="3489467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/>
          <p:cNvSpPr/>
          <p:nvPr/>
        </p:nvSpPr>
        <p:spPr>
          <a:xfrm>
            <a:off x="5812181" y="3913175"/>
            <a:ext cx="203958" cy="157640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イ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5787394" y="5235602"/>
            <a:ext cx="203958" cy="157640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ロ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3758810" y="5050406"/>
            <a:ext cx="203958" cy="157640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ハ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0" name="正方形/長方形 129"/>
          <p:cNvSpPr/>
          <p:nvPr/>
        </p:nvSpPr>
        <p:spPr>
          <a:xfrm>
            <a:off x="3649845" y="3597845"/>
            <a:ext cx="305731" cy="261112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ニ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4" name="楕円 133"/>
          <p:cNvSpPr/>
          <p:nvPr/>
        </p:nvSpPr>
        <p:spPr>
          <a:xfrm>
            <a:off x="4109060" y="3422679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星 5 123"/>
          <p:cNvSpPr/>
          <p:nvPr/>
        </p:nvSpPr>
        <p:spPr>
          <a:xfrm>
            <a:off x="3512086" y="3314679"/>
            <a:ext cx="144000" cy="14400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星 5 61"/>
          <p:cNvSpPr/>
          <p:nvPr/>
        </p:nvSpPr>
        <p:spPr>
          <a:xfrm>
            <a:off x="4884357" y="3401368"/>
            <a:ext cx="144000" cy="144000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正方形/長方形 120"/>
          <p:cNvSpPr/>
          <p:nvPr/>
        </p:nvSpPr>
        <p:spPr>
          <a:xfrm>
            <a:off x="4564874" y="4277161"/>
            <a:ext cx="203958" cy="157640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ホ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7" name="星 5 66"/>
          <p:cNvSpPr/>
          <p:nvPr/>
        </p:nvSpPr>
        <p:spPr>
          <a:xfrm>
            <a:off x="8400879" y="5619865"/>
            <a:ext cx="144000" cy="144000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正方形/長方形 149"/>
          <p:cNvSpPr/>
          <p:nvPr/>
        </p:nvSpPr>
        <p:spPr>
          <a:xfrm>
            <a:off x="3018482" y="6153469"/>
            <a:ext cx="626580" cy="291439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のり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8134333" y="1544125"/>
            <a:ext cx="149495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汽艇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とは</a:t>
            </a:r>
            <a:endParaRPr kumimoji="1"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総トン数</a:t>
            </a:r>
            <a:r>
              <a:rPr kumimoji="1"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トン未満の汽船を言う</a:t>
            </a:r>
            <a:endParaRPr kumimoji="1"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具体的に</a:t>
            </a: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kumimoji="1"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漁船、プレジャーボート、作業船等の動力船が該当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6856" y="5475585"/>
            <a:ext cx="2866401" cy="9387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凡例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：航泊禁止区域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：区画漁業権（養殖施設）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</a:t>
            </a:r>
            <a:r>
              <a:rPr lang="ja-JP" altLang="en-US" sz="1100" dirty="0" smtClean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：海上保安庁設置航路標識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</a:t>
            </a:r>
            <a:r>
              <a:rPr kumimoji="1" lang="ja-JP" altLang="en-US" sz="1100" dirty="0" smtClean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</a:t>
            </a: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：宮城県設置航路標識（簡易標識）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077" y="5724343"/>
            <a:ext cx="341906" cy="103132"/>
          </a:xfrm>
          <a:prstGeom prst="rect">
            <a:avLst/>
          </a:prstGeom>
          <a:solidFill>
            <a:schemeClr val="accent2">
              <a:alpha val="3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正方形/長方形 145"/>
          <p:cNvSpPr/>
          <p:nvPr/>
        </p:nvSpPr>
        <p:spPr>
          <a:xfrm>
            <a:off x="245717" y="5876731"/>
            <a:ext cx="341906" cy="103132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タイトル 1"/>
          <p:cNvSpPr txBox="1">
            <a:spLocks/>
          </p:cNvSpPr>
          <p:nvPr/>
        </p:nvSpPr>
        <p:spPr>
          <a:xfrm>
            <a:off x="3973276" y="4660357"/>
            <a:ext cx="1791439" cy="63262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Meiryo UI" panose="020B0604030504040204" pitchFamily="50" charset="-128"/>
              </a:rPr>
              <a:t>航泊禁止</a:t>
            </a:r>
            <a:endParaRPr lang="en-US" altLang="ja-JP" sz="2000" dirty="0" smtClean="0">
              <a:latin typeface="ＤＨＰ特太ゴシック体" panose="020B0500000000000000" pitchFamily="50" charset="-128"/>
              <a:ea typeface="ＤＨＰ特太ゴシック体" panose="020B05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0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Meiryo UI" panose="020B0604030504040204" pitchFamily="50" charset="-128"/>
              </a:rPr>
              <a:t>区　域</a:t>
            </a:r>
            <a:endParaRPr lang="ja-JP" altLang="en-US" sz="14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66042" y="487930"/>
            <a:ext cx="9773236" cy="461665"/>
          </a:xfrm>
          <a:prstGeom prst="rect">
            <a:avLst/>
          </a:prstGeom>
          <a:solidFill>
            <a:schemeClr val="bg1"/>
          </a:solidFill>
          <a:ln w="22225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令和４年１２月１日から当面の間、仙台塩釜港仙台区南側海域の一部を港則法第３９条第１項の規定により船舶の航泊を禁止します。</a:t>
            </a:r>
            <a:endParaRPr lang="en-US" altLang="ja-JP" sz="12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また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、宮城県が設置している簡易標識（灯浮標）を南防波堤と沖防波堤の間に１基移設しますので、接触事故等がないようご注意ください。</a:t>
            </a:r>
            <a:endParaRPr lang="en-US" altLang="ja-JP" sz="12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7" name="タイトル 1"/>
          <p:cNvSpPr txBox="1">
            <a:spLocks/>
          </p:cNvSpPr>
          <p:nvPr/>
        </p:nvSpPr>
        <p:spPr>
          <a:xfrm>
            <a:off x="7668505" y="-5944"/>
            <a:ext cx="2355675" cy="386839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200" dirty="0" smtClean="0">
                <a:solidFill>
                  <a:srgbClr val="00206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Meiryo UI" panose="020B0604030504040204" pitchFamily="50" charset="-128"/>
              </a:rPr>
              <a:t>宮城海上保安部</a:t>
            </a:r>
            <a:endParaRPr lang="en-US" altLang="ja-JP" sz="2200" dirty="0" smtClean="0">
              <a:solidFill>
                <a:srgbClr val="00206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6042" y="487930"/>
            <a:ext cx="9773236" cy="1571481"/>
          </a:xfrm>
          <a:prstGeom prst="rect">
            <a:avLst/>
          </a:prstGeom>
          <a:noFill/>
          <a:ln w="254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4028415" y="3817185"/>
            <a:ext cx="0" cy="14400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5709577" y="4059481"/>
            <a:ext cx="0" cy="14040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星 5 146"/>
          <p:cNvSpPr/>
          <p:nvPr/>
        </p:nvSpPr>
        <p:spPr>
          <a:xfrm>
            <a:off x="5588877" y="3915263"/>
            <a:ext cx="252000" cy="252000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9" name="直線コネクタ 58"/>
          <p:cNvCxnSpPr>
            <a:stCxn id="149" idx="2"/>
            <a:endCxn id="17" idx="2"/>
          </p:cNvCxnSpPr>
          <p:nvPr/>
        </p:nvCxnSpPr>
        <p:spPr>
          <a:xfrm>
            <a:off x="3948099" y="5256146"/>
            <a:ext cx="1761478" cy="21046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楕円 148"/>
          <p:cNvSpPr/>
          <p:nvPr/>
        </p:nvSpPr>
        <p:spPr>
          <a:xfrm>
            <a:off x="3948099" y="516614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楕円 147"/>
          <p:cNvSpPr/>
          <p:nvPr/>
        </p:nvSpPr>
        <p:spPr>
          <a:xfrm>
            <a:off x="5635487" y="53699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直線コネクタ 63"/>
          <p:cNvCxnSpPr>
            <a:endCxn id="17" idx="0"/>
          </p:cNvCxnSpPr>
          <p:nvPr/>
        </p:nvCxnSpPr>
        <p:spPr>
          <a:xfrm>
            <a:off x="4028415" y="3817185"/>
            <a:ext cx="614362" cy="74673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楕円 132"/>
          <p:cNvSpPr/>
          <p:nvPr/>
        </p:nvSpPr>
        <p:spPr>
          <a:xfrm>
            <a:off x="4556332" y="446664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星 5 60"/>
          <p:cNvSpPr/>
          <p:nvPr/>
        </p:nvSpPr>
        <p:spPr>
          <a:xfrm>
            <a:off x="3907715" y="3683797"/>
            <a:ext cx="252000" cy="252000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線吹き出し 2 (枠付き) 121"/>
          <p:cNvSpPr/>
          <p:nvPr/>
        </p:nvSpPr>
        <p:spPr>
          <a:xfrm flipH="1">
            <a:off x="1475362" y="3988050"/>
            <a:ext cx="2387121" cy="475648"/>
          </a:xfrm>
          <a:prstGeom prst="borderCallout2">
            <a:avLst>
              <a:gd name="adj1" fmla="val 44179"/>
              <a:gd name="adj2" fmla="val 160"/>
              <a:gd name="adj3" fmla="val 44807"/>
              <a:gd name="adj4" fmla="val -10599"/>
              <a:gd name="adj5" fmla="val -3120"/>
              <a:gd name="adj6" fmla="val -2064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移設</a:t>
            </a:r>
            <a:r>
              <a:rPr lang="en-US" altLang="ja-JP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簡易標識（宮城県設置）</a:t>
            </a:r>
            <a:endParaRPr lang="en-US" altLang="ja-JP" sz="9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9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仙台南防波堤灯台から</a:t>
            </a:r>
            <a:r>
              <a:rPr lang="en-US" altLang="ja-JP" sz="9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99</a:t>
            </a:r>
            <a:r>
              <a:rPr lang="ja-JP" altLang="en-US" sz="9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  <a:r>
              <a:rPr lang="en-US" altLang="ja-JP" sz="9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370m</a:t>
            </a:r>
          </a:p>
          <a:p>
            <a:r>
              <a:rPr kumimoji="1" lang="ja-JP" altLang="en-US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（北緯</a:t>
            </a:r>
            <a:r>
              <a:rPr kumimoji="1" lang="en-US" altLang="ja-JP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38</a:t>
            </a:r>
            <a:r>
              <a:rPr kumimoji="1" lang="ja-JP" altLang="en-US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  <a:r>
              <a:rPr kumimoji="1" lang="en-US" altLang="ja-JP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r>
              <a:rPr kumimoji="1" lang="en-US" altLang="ja-JP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  <a:r>
              <a:rPr kumimoji="1" lang="ja-JP" altLang="en-US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秒　東経</a:t>
            </a:r>
            <a:r>
              <a:rPr kumimoji="1" lang="en-US" altLang="ja-JP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141</a:t>
            </a:r>
            <a:r>
              <a:rPr kumimoji="1" lang="ja-JP" altLang="en-US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  <a:r>
              <a:rPr kumimoji="1" lang="en-US" altLang="ja-JP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03</a:t>
            </a:r>
            <a:r>
              <a:rPr kumimoji="1" lang="ja-JP" altLang="en-US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r>
              <a:rPr kumimoji="1" lang="en-US" altLang="ja-JP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04</a:t>
            </a:r>
            <a:r>
              <a:rPr kumimoji="1" lang="ja-JP" altLang="en-US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秒）</a:t>
            </a:r>
            <a:endParaRPr kumimoji="1" lang="ja-JP" altLang="en-US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6" name="楕円 115"/>
          <p:cNvSpPr/>
          <p:nvPr/>
        </p:nvSpPr>
        <p:spPr>
          <a:xfrm>
            <a:off x="4283978" y="3855670"/>
            <a:ext cx="180000" cy="180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 rot="20051607">
            <a:off x="4715694" y="4084886"/>
            <a:ext cx="881753" cy="28233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仙台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沖防波堤</a:t>
            </a:r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083659" y="4868230"/>
            <a:ext cx="1991803" cy="461665"/>
          </a:xfrm>
          <a:prstGeom prst="callout2">
            <a:avLst>
              <a:gd name="adj1" fmla="val 18750"/>
              <a:gd name="adj2" fmla="val -1946"/>
              <a:gd name="adj3" fmla="val 18750"/>
              <a:gd name="adj4" fmla="val -11877"/>
              <a:gd name="adj5" fmla="val 115945"/>
              <a:gd name="adj6" fmla="val -17924"/>
            </a:avLst>
          </a:prstGeom>
          <a:noFill/>
          <a:ln w="635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仙台沖防波堤東灯台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180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1.6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㎞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（北緯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38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53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秒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東経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141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04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06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秒）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 flipH="1">
            <a:off x="2087779" y="4656056"/>
            <a:ext cx="1812993" cy="461665"/>
          </a:xfrm>
          <a:prstGeom prst="callout2">
            <a:avLst>
              <a:gd name="adj1" fmla="val 28034"/>
              <a:gd name="adj2" fmla="val 4555"/>
              <a:gd name="adj3" fmla="val 28034"/>
              <a:gd name="adj4" fmla="val -249"/>
              <a:gd name="adj5" fmla="val 128001"/>
              <a:gd name="adj6" fmla="val -6318"/>
            </a:avLst>
          </a:prstGeom>
          <a:noFill/>
          <a:ln w="635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仙台南防波堤灯台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180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1.7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㎞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（北緯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38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01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秒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東経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141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  <a:r>
              <a:rPr kumimoji="1"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02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秒）</a:t>
            </a:r>
            <a:endParaRPr kumimoji="1"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280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rgbClr val="FF0000"/>
          </a:solidFill>
          <a:prstDash val="sysDash"/>
          <a:round/>
          <a:headEnd/>
          <a:tailEnd/>
        </a:ln>
        <a:effectLst/>
      </a:spPr>
      <a:bodyPr wrap="square" lIns="91422" tIns="45710" rIns="91422" bIns="45710" rtlCol="0" anchor="t" anchorCtr="0">
        <a:spAutoFit/>
      </a:bodyPr>
      <a:lstStyle>
        <a:defPPr marL="1338263" algn="ctr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0353D89-DC37-4F1E-AEF2-2AC6EDA1A066}" vid="{3AFE2C0A-0090-49E5-9730-0ACF1F0BD2E2}"/>
    </a:ext>
  </a:extLst>
</a:theme>
</file>

<file path=ppt/theme/theme3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0353D89-DC37-4F1E-AEF2-2AC6EDA1A066}" vid="{02804F71-6695-44D3-A5E4-B11DD4AEFAAE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21388</TotalTime>
  <Words>224</Words>
  <Application>Microsoft Office PowerPoint</Application>
  <PresentationFormat>A4 210 x 297 mm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ＤＨＰ特太ゴシック体</vt:lpstr>
      <vt:lpstr>HGP創英角ｺﾞｼｯｸUB</vt:lpstr>
      <vt:lpstr>Meiryo UI</vt:lpstr>
      <vt:lpstr>ＭＳ Ｐゴシック</vt:lpstr>
      <vt:lpstr>メイリオ</vt:lpstr>
      <vt:lpstr>Arial</vt:lpstr>
      <vt:lpstr>Calibri</vt:lpstr>
      <vt:lpstr>Calibri Light</vt:lpstr>
      <vt:lpstr>Eras Bold ITC</vt:lpstr>
      <vt:lpstr>2_標準デザイン</vt:lpstr>
      <vt:lpstr>デザインの設定</vt:lpstr>
      <vt:lpstr>2_デザインの設定</vt:lpstr>
      <vt:lpstr>PowerPoint プレゼンテーション</vt:lpstr>
    </vt:vector>
  </TitlesOfParts>
  <Company>海上保安庁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齋藤 嘉信</dc:creator>
  <cp:lastModifiedBy>木村 勇文</cp:lastModifiedBy>
  <cp:revision>673</cp:revision>
  <cp:lastPrinted>2022-10-28T03:57:57Z</cp:lastPrinted>
  <dcterms:created xsi:type="dcterms:W3CDTF">2014-07-11T05:38:36Z</dcterms:created>
  <dcterms:modified xsi:type="dcterms:W3CDTF">2022-10-31T09:12:26Z</dcterms:modified>
</cp:coreProperties>
</file>